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89" r:id="rId6"/>
    <p:sldId id="260" r:id="rId7"/>
    <p:sldId id="261" r:id="rId8"/>
    <p:sldId id="262" r:id="rId9"/>
    <p:sldId id="263" r:id="rId10"/>
    <p:sldId id="264" r:id="rId11"/>
    <p:sldId id="265" r:id="rId12"/>
    <p:sldId id="266" r:id="rId13"/>
    <p:sldId id="267" r:id="rId14"/>
    <p:sldId id="268" r:id="rId15"/>
    <p:sldId id="317"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318" r:id="rId32"/>
    <p:sldId id="329" r:id="rId33"/>
    <p:sldId id="319" r:id="rId34"/>
    <p:sldId id="320" r:id="rId35"/>
    <p:sldId id="322" r:id="rId36"/>
    <p:sldId id="321" r:id="rId37"/>
    <p:sldId id="323" r:id="rId38"/>
    <p:sldId id="326" r:id="rId39"/>
    <p:sldId id="328" r:id="rId40"/>
    <p:sldId id="324" r:id="rId41"/>
    <p:sldId id="327" r:id="rId42"/>
    <p:sldId id="287" r:id="rId43"/>
    <p:sldId id="28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0D07869-2C0C-425A-B5DC-AE5FFED9F5CF}">
          <p14:sldIdLst>
            <p14:sldId id="256"/>
            <p14:sldId id="257"/>
            <p14:sldId id="258"/>
            <p14:sldId id="259"/>
            <p14:sldId id="289"/>
            <p14:sldId id="260"/>
            <p14:sldId id="261"/>
            <p14:sldId id="262"/>
            <p14:sldId id="263"/>
            <p14:sldId id="264"/>
            <p14:sldId id="265"/>
            <p14:sldId id="266"/>
            <p14:sldId id="267"/>
            <p14:sldId id="268"/>
            <p14:sldId id="317"/>
            <p14:sldId id="269"/>
            <p14:sldId id="270"/>
            <p14:sldId id="271"/>
            <p14:sldId id="272"/>
            <p14:sldId id="273"/>
            <p14:sldId id="274"/>
            <p14:sldId id="275"/>
            <p14:sldId id="276"/>
            <p14:sldId id="277"/>
            <p14:sldId id="278"/>
            <p14:sldId id="279"/>
            <p14:sldId id="280"/>
            <p14:sldId id="281"/>
            <p14:sldId id="282"/>
            <p14:sldId id="283"/>
            <p14:sldId id="318"/>
            <p14:sldId id="329"/>
            <p14:sldId id="319"/>
            <p14:sldId id="320"/>
            <p14:sldId id="322"/>
            <p14:sldId id="321"/>
            <p14:sldId id="323"/>
            <p14:sldId id="326"/>
            <p14:sldId id="328"/>
            <p14:sldId id="324"/>
            <p14:sldId id="327"/>
            <p14:sldId id="287"/>
            <p14:sldId id="2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p:cViewPr varScale="1">
        <p:scale>
          <a:sx n="104" d="100"/>
          <a:sy n="104" d="100"/>
        </p:scale>
        <p:origin x="1264" y="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5493DC26-6420-457B-B08B-92E17CC87230}" type="datetimeFigureOut">
              <a:rPr lang="en-IN" smtClean="0"/>
              <a:t>15-08-2024</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7D25D8F9-2702-42E4-A9AE-5E6E1A4B1E3F}"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93DC26-6420-457B-B08B-92E17CC87230}"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25D8F9-2702-42E4-A9AE-5E6E1A4B1E3F}"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93DC26-6420-457B-B08B-92E17CC87230}"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25D8F9-2702-42E4-A9AE-5E6E1A4B1E3F}"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93DC26-6420-457B-B08B-92E17CC87230}"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25D8F9-2702-42E4-A9AE-5E6E1A4B1E3F}" type="slidenum">
              <a:rPr lang="en-IN" smtClean="0"/>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493DC26-6420-457B-B08B-92E17CC87230}" type="datetimeFigureOut">
              <a:rPr lang="en-IN" smtClean="0"/>
              <a:t>15-08-2024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25D8F9-2702-42E4-A9AE-5E6E1A4B1E3F}" type="slidenum">
              <a:rPr lang="en-IN" smtClean="0"/>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493DC26-6420-457B-B08B-92E17CC87230}" type="datetimeFigureOut">
              <a:rPr lang="en-IN" smtClean="0"/>
              <a:t>15-08-2024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25D8F9-2702-42E4-A9AE-5E6E1A4B1E3F}"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493DC26-6420-457B-B08B-92E17CC87230}" type="datetimeFigureOut">
              <a:rPr lang="en-IN" smtClean="0"/>
              <a:t>15-08-2024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25D8F9-2702-42E4-A9AE-5E6E1A4B1E3F}"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493DC26-6420-457B-B08B-92E17CC87230}" type="datetimeFigureOut">
              <a:rPr lang="en-IN" smtClean="0"/>
              <a:t>15-08-2024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25D8F9-2702-42E4-A9AE-5E6E1A4B1E3F}"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93DC26-6420-457B-B08B-92E17CC87230}" type="datetimeFigureOut">
              <a:rPr lang="en-IN" smtClean="0"/>
              <a:t>15-08-2024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25D8F9-2702-42E4-A9AE-5E6E1A4B1E3F}"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5493DC26-6420-457B-B08B-92E17CC87230}" type="datetimeFigureOut">
              <a:rPr lang="en-IN" smtClean="0"/>
              <a:t>15-08-2024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25D8F9-2702-42E4-A9AE-5E6E1A4B1E3F}"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493DC26-6420-457B-B08B-92E17CC87230}" type="datetimeFigureOut">
              <a:rPr lang="en-IN" smtClean="0"/>
              <a:t>15-08-2024</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D25D8F9-2702-42E4-A9AE-5E6E1A4B1E3F}" type="slidenum">
              <a:rPr lang="en-IN" smtClean="0"/>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a:t>Click to edit Master title style</a:t>
            </a:r>
          </a:p>
        </p:txBody>
      </p:sp>
      <p:sp>
        <p:nvSpPr>
          <p:cNvPr id="8" name="Freeform 7"/>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93DC26-6420-457B-B08B-92E17CC87230}" type="datetimeFigureOut">
              <a:rPr lang="en-IN" smtClean="0"/>
              <a:t>15-08-2024</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7D25D8F9-2702-42E4-A9AE-5E6E1A4B1E3F}"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43535"/>
            <a:ext cx="7772400" cy="893657"/>
          </a:xfrm>
          <a:blipFill>
            <a:blip r:embed="rId2"/>
            <a:tile tx="0" ty="0" sx="100000" sy="100000" flip="none" algn="tl"/>
          </a:blipFill>
        </p:spPr>
        <p:txBody>
          <a:bodyPr/>
          <a:lstStyle/>
          <a:p>
            <a:pPr algn="ctr"/>
            <a:r>
              <a:rPr lang="en-IN" dirty="0">
                <a:solidFill>
                  <a:srgbClr val="7030A0"/>
                </a:solidFill>
                <a:latin typeface="Bell MT" panose="02020503060305020303" pitchFamily="18" charset="0"/>
              </a:rPr>
              <a:t>ACCESS MY PHONE</a:t>
            </a:r>
          </a:p>
        </p:txBody>
      </p:sp>
      <p:sp>
        <p:nvSpPr>
          <p:cNvPr id="3" name="Subtitle 2"/>
          <p:cNvSpPr>
            <a:spLocks noGrp="1"/>
          </p:cNvSpPr>
          <p:nvPr>
            <p:ph type="subTitle" idx="1"/>
          </p:nvPr>
        </p:nvSpPr>
        <p:spPr>
          <a:xfrm>
            <a:off x="143508" y="937192"/>
            <a:ext cx="8856984" cy="5228112"/>
          </a:xfrm>
        </p:spPr>
        <p:txBody>
          <a:bodyPr>
            <a:normAutofit/>
          </a:bodyPr>
          <a:lstStyle/>
          <a:p>
            <a:pPr algn="ctr"/>
            <a:r>
              <a:rPr lang="en-IN" sz="2800" dirty="0">
                <a:solidFill>
                  <a:schemeClr val="accent2"/>
                </a:solidFill>
                <a:latin typeface="Bell MT" panose="02020503060305020303" pitchFamily="18" charset="0"/>
                <a:cs typeface="Calibri" panose="020F0502020204030204" pitchFamily="34" charset="0"/>
              </a:rPr>
              <a:t>A  Project Presentation by</a:t>
            </a:r>
            <a:r>
              <a:rPr lang="en-IN" sz="2000" dirty="0">
                <a:solidFill>
                  <a:schemeClr val="accent2"/>
                </a:solidFill>
                <a:latin typeface="Calibri" panose="020F0502020204030204" pitchFamily="34" charset="0"/>
                <a:cs typeface="Calibri" panose="020F0502020204030204" pitchFamily="34" charset="0"/>
              </a:rPr>
              <a:t>: </a:t>
            </a:r>
            <a:r>
              <a:rPr lang="en-IN" sz="2000" dirty="0">
                <a:solidFill>
                  <a:schemeClr val="bg2">
                    <a:lumMod val="75000"/>
                  </a:schemeClr>
                </a:solidFill>
                <a:latin typeface="Calibri" panose="020F0502020204030204" pitchFamily="34" charset="0"/>
                <a:cs typeface="Calibri" panose="020F0502020204030204" pitchFamily="34" charset="0"/>
              </a:rPr>
              <a:t>- </a:t>
            </a:r>
          </a:p>
          <a:p>
            <a:pPr algn="ctr"/>
            <a:endParaRPr lang="en-IN" sz="2000" dirty="0">
              <a:solidFill>
                <a:schemeClr val="tx2">
                  <a:lumMod val="50000"/>
                </a:schemeClr>
              </a:solidFill>
              <a:latin typeface="Calibri" panose="020F0502020204030204" pitchFamily="34" charset="0"/>
              <a:cs typeface="Calibri" panose="020F0502020204030204" pitchFamily="34" charset="0"/>
            </a:endParaRPr>
          </a:p>
          <a:p>
            <a:pPr algn="ctr"/>
            <a:r>
              <a:rPr lang="en-IN" sz="1800" dirty="0">
                <a:solidFill>
                  <a:srgbClr val="002060"/>
                </a:solidFill>
                <a:cs typeface="Calibri" panose="020F0502020204030204" pitchFamily="34" charset="0"/>
              </a:rPr>
              <a:t>Rohit Thaosen</a:t>
            </a:r>
          </a:p>
          <a:p>
            <a:pPr algn="ctr"/>
            <a:r>
              <a:rPr lang="en-IN" sz="1800" dirty="0" err="1">
                <a:solidFill>
                  <a:srgbClr val="002060"/>
                </a:solidFill>
                <a:cs typeface="Calibri" panose="020F0502020204030204" pitchFamily="34" charset="0"/>
              </a:rPr>
              <a:t>Tareni</a:t>
            </a:r>
            <a:r>
              <a:rPr lang="en-IN" sz="1800" dirty="0">
                <a:solidFill>
                  <a:srgbClr val="002060"/>
                </a:solidFill>
                <a:cs typeface="Calibri" panose="020F0502020204030204" pitchFamily="34" charset="0"/>
              </a:rPr>
              <a:t> Nayak</a:t>
            </a:r>
          </a:p>
          <a:p>
            <a:pPr algn="ctr"/>
            <a:r>
              <a:rPr lang="en-IN" sz="1800" dirty="0">
                <a:solidFill>
                  <a:srgbClr val="002060"/>
                </a:solidFill>
                <a:cs typeface="Calibri" panose="020F0502020204030204" pitchFamily="34" charset="0"/>
              </a:rPr>
              <a:t>Dattatraya Deb</a:t>
            </a:r>
          </a:p>
          <a:p>
            <a:pPr algn="ctr"/>
            <a:r>
              <a:rPr lang="en-IN" sz="1800">
                <a:solidFill>
                  <a:srgbClr val="002060"/>
                </a:solidFill>
                <a:cs typeface="Calibri" panose="020F0502020204030204" pitchFamily="34" charset="0"/>
              </a:rPr>
              <a:t>Govind </a:t>
            </a:r>
            <a:r>
              <a:rPr lang="en-IN" sz="1800" dirty="0">
                <a:solidFill>
                  <a:srgbClr val="002060"/>
                </a:solidFill>
                <a:cs typeface="Calibri" panose="020F0502020204030204" pitchFamily="34" charset="0"/>
              </a:rPr>
              <a:t>Yadav</a:t>
            </a:r>
          </a:p>
          <a:p>
            <a:pPr algn="ctr"/>
            <a:endParaRPr lang="en-IN" sz="1800" dirty="0">
              <a:solidFill>
                <a:srgbClr val="C00000"/>
              </a:solidFill>
              <a:latin typeface="+mj-lt"/>
              <a:cs typeface="Calibri" panose="020F0502020204030204" pitchFamily="34" charset="0"/>
            </a:endParaRPr>
          </a:p>
          <a:p>
            <a:pPr algn="ctr"/>
            <a:r>
              <a:rPr lang="en-IN" sz="1800" dirty="0">
                <a:solidFill>
                  <a:srgbClr val="002060"/>
                </a:solidFill>
                <a:latin typeface="Calibri" panose="020F0502020204030204" pitchFamily="34" charset="0"/>
                <a:cs typeface="Calibri" panose="020F0502020204030204" pitchFamily="34" charset="0"/>
              </a:rPr>
              <a:t>Under the Guidance of</a:t>
            </a:r>
          </a:p>
          <a:p>
            <a:pPr algn="ctr"/>
            <a:r>
              <a:rPr lang="en-IN" sz="2000" b="1" dirty="0">
                <a:solidFill>
                  <a:schemeClr val="accent6">
                    <a:lumMod val="75000"/>
                  </a:schemeClr>
                </a:solidFill>
                <a:latin typeface="Arial" panose="020B0604020202020204" pitchFamily="34" charset="0"/>
                <a:cs typeface="Arial" panose="020B0604020202020204" pitchFamily="34" charset="0"/>
              </a:rPr>
              <a:t>Prof. Suresh Chandra Moharana</a:t>
            </a:r>
          </a:p>
          <a:p>
            <a:pPr algn="ctr"/>
            <a:endParaRPr lang="en-IN" sz="2000" dirty="0">
              <a:solidFill>
                <a:schemeClr val="accent1">
                  <a:lumMod val="50000"/>
                </a:schemeClr>
              </a:solidFill>
              <a:latin typeface="Calibri" panose="020F0502020204030204" pitchFamily="34" charset="0"/>
              <a:cs typeface="Calibri" panose="020F0502020204030204" pitchFamily="34" charset="0"/>
            </a:endParaRPr>
          </a:p>
          <a:p>
            <a:pPr algn="ctr"/>
            <a:r>
              <a:rPr lang="en-IN" sz="2000" b="1" dirty="0">
                <a:solidFill>
                  <a:schemeClr val="accent5">
                    <a:lumMod val="50000"/>
                  </a:schemeClr>
                </a:solidFill>
                <a:latin typeface="Californian FB" panose="0207040306080B030204" pitchFamily="18" charset="0"/>
                <a:cs typeface="Calibri" panose="020F0502020204030204" pitchFamily="34" charset="0"/>
              </a:rPr>
              <a:t>School of Computer Engineering</a:t>
            </a:r>
          </a:p>
          <a:p>
            <a:pPr algn="ctr"/>
            <a:r>
              <a:rPr lang="en-IN" sz="2000" b="1" dirty="0">
                <a:solidFill>
                  <a:srgbClr val="00B050"/>
                </a:solidFill>
                <a:latin typeface="Californian FB" panose="0207040306080B030204" pitchFamily="18" charset="0"/>
                <a:cs typeface="Calibri" panose="020F0502020204030204" pitchFamily="34" charset="0"/>
              </a:rPr>
              <a:t>KIIT Deemed to be University, Bhubaneswar, Odisha- 751024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80728"/>
            <a:ext cx="8229600" cy="5026563"/>
          </a:xfrm>
        </p:spPr>
        <p:txBody>
          <a:bodyPr/>
          <a:lstStyle/>
          <a:p>
            <a:r>
              <a:rPr lang="en-IN" dirty="0"/>
              <a:t>Use Case Diagram</a:t>
            </a:r>
          </a:p>
          <a:p>
            <a:endParaRPr lang="en-IN" dirty="0"/>
          </a:p>
        </p:txBody>
      </p:sp>
      <p:sp>
        <p:nvSpPr>
          <p:cNvPr id="3" name="Title 2"/>
          <p:cNvSpPr>
            <a:spLocks noGrp="1"/>
          </p:cNvSpPr>
          <p:nvPr>
            <p:ph type="title"/>
          </p:nvPr>
        </p:nvSpPr>
        <p:spPr>
          <a:xfrm>
            <a:off x="457200" y="274638"/>
            <a:ext cx="8229600" cy="778098"/>
          </a:xfrm>
        </p:spPr>
        <p:txBody>
          <a:bodyPr/>
          <a:lstStyle/>
          <a:p>
            <a:r>
              <a:rPr lang="en-IN" dirty="0"/>
              <a:t>System Design</a:t>
            </a:r>
          </a:p>
        </p:txBody>
      </p:sp>
      <p:pic>
        <p:nvPicPr>
          <p:cNvPr id="6" name="Picture 5">
            <a:extLst>
              <a:ext uri="{FF2B5EF4-FFF2-40B4-BE49-F238E27FC236}">
                <a16:creationId xmlns:a16="http://schemas.microsoft.com/office/drawing/2014/main" id="{BF81B7C0-C4E0-4BDC-8403-09160E8CE6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62" y="1484784"/>
            <a:ext cx="9119138" cy="53732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850106"/>
          </a:xfrm>
        </p:spPr>
        <p:txBody>
          <a:bodyPr/>
          <a:lstStyle/>
          <a:p>
            <a:r>
              <a:rPr lang="en-IN" dirty="0"/>
              <a:t>Class Diagram</a:t>
            </a:r>
          </a:p>
        </p:txBody>
      </p:sp>
      <p:pic>
        <p:nvPicPr>
          <p:cNvPr id="7" name="Content Placeholder 6">
            <a:extLst>
              <a:ext uri="{FF2B5EF4-FFF2-40B4-BE49-F238E27FC236}">
                <a16:creationId xmlns:a16="http://schemas.microsoft.com/office/drawing/2014/main" id="{846F66F9-CE7A-4984-97AD-E695D4BD59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1117278"/>
            <a:ext cx="6868603" cy="5256584"/>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06090"/>
          </a:xfrm>
        </p:spPr>
        <p:txBody>
          <a:bodyPr>
            <a:normAutofit fontScale="90000"/>
          </a:bodyPr>
          <a:lstStyle/>
          <a:p>
            <a:r>
              <a:rPr lang="en-IN" dirty="0"/>
              <a:t>Activity Diagram</a:t>
            </a:r>
          </a:p>
        </p:txBody>
      </p:sp>
      <p:pic>
        <p:nvPicPr>
          <p:cNvPr id="7" name="Content Placeholder 6">
            <a:extLst>
              <a:ext uri="{FF2B5EF4-FFF2-40B4-BE49-F238E27FC236}">
                <a16:creationId xmlns:a16="http://schemas.microsoft.com/office/drawing/2014/main" id="{BD1AE194-C6E5-42B8-A452-54C0237CAA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7684" y="1196752"/>
            <a:ext cx="5688632" cy="4824536"/>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196751"/>
            <a:ext cx="7056784" cy="4600511"/>
          </a:xfrm>
        </p:spPr>
      </p:pic>
      <p:sp>
        <p:nvSpPr>
          <p:cNvPr id="3" name="Title 2"/>
          <p:cNvSpPr>
            <a:spLocks noGrp="1"/>
          </p:cNvSpPr>
          <p:nvPr>
            <p:ph type="title"/>
          </p:nvPr>
        </p:nvSpPr>
        <p:spPr>
          <a:xfrm>
            <a:off x="457200" y="274638"/>
            <a:ext cx="8229600" cy="778098"/>
          </a:xfrm>
        </p:spPr>
        <p:txBody>
          <a:bodyPr/>
          <a:lstStyle/>
          <a:p>
            <a:r>
              <a:rPr lang="en-IN" dirty="0"/>
              <a:t>Sequence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052736"/>
            <a:ext cx="6336704" cy="5099050"/>
          </a:xfrm>
        </p:spPr>
      </p:pic>
      <p:sp>
        <p:nvSpPr>
          <p:cNvPr id="3" name="Title 2"/>
          <p:cNvSpPr>
            <a:spLocks noGrp="1"/>
          </p:cNvSpPr>
          <p:nvPr>
            <p:ph type="title"/>
          </p:nvPr>
        </p:nvSpPr>
        <p:spPr>
          <a:xfrm>
            <a:off x="457200" y="274638"/>
            <a:ext cx="8229600" cy="778098"/>
          </a:xfrm>
        </p:spPr>
        <p:txBody>
          <a:bodyPr/>
          <a:lstStyle/>
          <a:p>
            <a:r>
              <a:rPr lang="en-IN" dirty="0"/>
              <a:t>Data Flow Diagram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pp interface"/>
          <p:cNvPicPr>
            <a:picLocks noGrp="1" noChangeAspect="1"/>
          </p:cNvPicPr>
          <p:nvPr>
            <p:ph idx="1"/>
          </p:nvPr>
        </p:nvPicPr>
        <p:blipFill>
          <a:blip r:embed="rId2"/>
          <a:stretch>
            <a:fillRect/>
          </a:stretch>
        </p:blipFill>
        <p:spPr>
          <a:xfrm>
            <a:off x="2308860" y="1481455"/>
            <a:ext cx="4526280" cy="4526280"/>
          </a:xfrm>
          <a:prstGeom prst="rect">
            <a:avLst/>
          </a:prstGeom>
        </p:spPr>
      </p:pic>
      <p:sp>
        <p:nvSpPr>
          <p:cNvPr id="3" name="Title 2"/>
          <p:cNvSpPr>
            <a:spLocks noGrp="1"/>
          </p:cNvSpPr>
          <p:nvPr>
            <p:ph type="title"/>
          </p:nvPr>
        </p:nvSpPr>
        <p:spPr/>
        <p:txBody>
          <a:bodyPr/>
          <a:lstStyle/>
          <a:p>
            <a:r>
              <a:rPr lang="en-US">
                <a:sym typeface="+mn-ea"/>
              </a:rPr>
              <a:t>            </a:t>
            </a:r>
            <a:r>
              <a:rPr lang="en-US" b="0" u="sng">
                <a:sym typeface="+mn-ea"/>
              </a:rPr>
              <a:t>App. Interface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r>
              <a:rPr lang="en-US" altLang="en-IN"/>
              <a:t>SCREENSHOT OF THE CODE</a:t>
            </a:r>
          </a:p>
        </p:txBody>
      </p:sp>
      <p:pic>
        <p:nvPicPr>
          <p:cNvPr id="4" name="Picture 3" descr="3.AndroidManifest1"/>
          <p:cNvPicPr>
            <a:picLocks noChangeAspect="1"/>
          </p:cNvPicPr>
          <p:nvPr/>
        </p:nvPicPr>
        <p:blipFill>
          <a:blip r:embed="rId2"/>
          <a:stretch>
            <a:fillRect/>
          </a:stretch>
        </p:blipFill>
        <p:spPr>
          <a:xfrm>
            <a:off x="31750" y="1194435"/>
            <a:ext cx="9080500" cy="56578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855" indent="0">
              <a:buNone/>
            </a:pPr>
            <a:r>
              <a:rPr lang="en-US"/>
              <a:t>  </a:t>
            </a:r>
          </a:p>
        </p:txBody>
      </p:sp>
      <p:sp>
        <p:nvSpPr>
          <p:cNvPr id="3" name="Title 2"/>
          <p:cNvSpPr>
            <a:spLocks noGrp="1"/>
          </p:cNvSpPr>
          <p:nvPr>
            <p:ph type="title"/>
          </p:nvPr>
        </p:nvSpPr>
        <p:spPr/>
        <p:txBody>
          <a:bodyPr/>
          <a:lstStyle/>
          <a:p>
            <a:r>
              <a:rPr lang="en-US"/>
              <a:t>MainActivity</a:t>
            </a:r>
          </a:p>
        </p:txBody>
      </p:sp>
      <p:pic>
        <p:nvPicPr>
          <p:cNvPr id="14" name="Picture 13" descr="5.MainActivity1"/>
          <p:cNvPicPr>
            <a:picLocks noChangeAspect="1"/>
          </p:cNvPicPr>
          <p:nvPr/>
        </p:nvPicPr>
        <p:blipFill>
          <a:blip r:embed="rId2"/>
          <a:stretch>
            <a:fillRect/>
          </a:stretch>
        </p:blipFill>
        <p:spPr>
          <a:xfrm>
            <a:off x="1181100" y="1481455"/>
            <a:ext cx="7930515" cy="4526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855" indent="0">
              <a:buNone/>
            </a:pPr>
            <a:r>
              <a:rPr lang="en-US"/>
              <a:t>  </a:t>
            </a:r>
          </a:p>
        </p:txBody>
      </p:sp>
      <p:sp>
        <p:nvSpPr>
          <p:cNvPr id="3" name="Title 2"/>
          <p:cNvSpPr>
            <a:spLocks noGrp="1"/>
          </p:cNvSpPr>
          <p:nvPr>
            <p:ph type="title"/>
          </p:nvPr>
        </p:nvSpPr>
        <p:spPr>
          <a:xfrm>
            <a:off x="457200" y="338138"/>
            <a:ext cx="8229600" cy="1143000"/>
          </a:xfrm>
        </p:spPr>
        <p:txBody>
          <a:bodyPr/>
          <a:lstStyle/>
          <a:p>
            <a:r>
              <a:rPr lang="en-US"/>
              <a:t>continue...  </a:t>
            </a:r>
          </a:p>
        </p:txBody>
      </p:sp>
      <p:pic>
        <p:nvPicPr>
          <p:cNvPr id="4" name="Picture 3" descr="6.MainActivity2"/>
          <p:cNvPicPr>
            <a:picLocks noChangeAspect="1"/>
          </p:cNvPicPr>
          <p:nvPr/>
        </p:nvPicPr>
        <p:blipFill>
          <a:blip r:embed="rId2"/>
          <a:stretch>
            <a:fillRect/>
          </a:stretch>
        </p:blipFill>
        <p:spPr>
          <a:xfrm>
            <a:off x="1470025" y="1482090"/>
            <a:ext cx="7216775" cy="4525645"/>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MainActivity3"/>
          <p:cNvPicPr>
            <a:picLocks noGrp="1" noChangeAspect="1"/>
          </p:cNvPicPr>
          <p:nvPr>
            <p:ph idx="1"/>
          </p:nvPr>
        </p:nvPicPr>
        <p:blipFill>
          <a:blip r:embed="rId2"/>
          <a:stretch>
            <a:fillRect/>
          </a:stretch>
        </p:blipFill>
        <p:spPr>
          <a:xfrm>
            <a:off x="1520825" y="1270635"/>
            <a:ext cx="7165975" cy="4737100"/>
          </a:xfrm>
          <a:prstGeom prst="rect">
            <a:avLst/>
          </a:prstGeom>
        </p:spPr>
      </p:pic>
      <p:sp>
        <p:nvSpPr>
          <p:cNvPr id="3" name="Title 2"/>
          <p:cNvSpPr>
            <a:spLocks noGrp="1"/>
          </p:cNvSpPr>
          <p:nvPr>
            <p:ph type="title"/>
          </p:nvPr>
        </p:nvSpPr>
        <p:spPr>
          <a:xfrm>
            <a:off x="457200" y="274638"/>
            <a:ext cx="8229600" cy="1143000"/>
          </a:xfrm>
        </p:spPr>
        <p:txBody>
          <a:bodyPr/>
          <a:lstStyle/>
          <a:p>
            <a:r>
              <a:rPr lang="en-US"/>
              <a:t>continue...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196752"/>
            <a:ext cx="8229600" cy="5328592"/>
          </a:xfrm>
        </p:spPr>
        <p:txBody>
          <a:bodyPr>
            <a:normAutofit/>
          </a:bodyPr>
          <a:lstStyle/>
          <a:p>
            <a:r>
              <a:rPr lang="en-US" sz="2200" dirty="0"/>
              <a:t>“Access My Phone” is based on the Safety and Security of our “Smart Phones”. Suppose a Phone Admin/user due to his/her carelessness loses his/her phone, then through this App, he/she can remotely retrieve the details of the device and perform necessary operations on it from other Phone without the use of “INTERNET”.</a:t>
            </a:r>
          </a:p>
          <a:p>
            <a:pPr marL="109855" indent="0">
              <a:buNone/>
            </a:pPr>
            <a:endParaRPr lang="en-US" sz="2200" dirty="0"/>
          </a:p>
          <a:p>
            <a:r>
              <a:rPr lang="en-US" sz="2200" dirty="0"/>
              <a:t>You might have thought that our App is very similar to “Find my Phone” by Google. But this app by Google requires Internet and has only few functions but for our App to run and send necessary details to the User</a:t>
            </a:r>
          </a:p>
          <a:p>
            <a:pPr marL="109855" indent="0">
              <a:buNone/>
            </a:pPr>
            <a:r>
              <a:rPr lang="en-US" sz="2200" dirty="0"/>
              <a:t>   operating from other phone, it doesn’t need any net.</a:t>
            </a:r>
          </a:p>
        </p:txBody>
      </p:sp>
      <p:sp>
        <p:nvSpPr>
          <p:cNvPr id="3" name="Title 2"/>
          <p:cNvSpPr>
            <a:spLocks noGrp="1"/>
          </p:cNvSpPr>
          <p:nvPr>
            <p:ph type="title"/>
          </p:nvPr>
        </p:nvSpPr>
        <p:spPr>
          <a:xfrm>
            <a:off x="467544" y="116632"/>
            <a:ext cx="8229600" cy="864096"/>
          </a:xfrm>
        </p:spPr>
        <p:txBody>
          <a:bodyPr/>
          <a:lstStyle/>
          <a:p>
            <a:r>
              <a:rPr lang="en-IN" dirty="0"/>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8.MainActivity4"/>
          <p:cNvPicPr>
            <a:picLocks noGrp="1" noChangeAspect="1"/>
          </p:cNvPicPr>
          <p:nvPr>
            <p:ph idx="1"/>
          </p:nvPr>
        </p:nvPicPr>
        <p:blipFill>
          <a:blip r:embed="rId2"/>
          <a:stretch>
            <a:fillRect/>
          </a:stretch>
        </p:blipFill>
        <p:spPr>
          <a:xfrm>
            <a:off x="1093470" y="1511300"/>
            <a:ext cx="7265035" cy="4589145"/>
          </a:xfrm>
          <a:prstGeom prst="rect">
            <a:avLst/>
          </a:prstGeom>
        </p:spPr>
      </p:pic>
      <p:sp>
        <p:nvSpPr>
          <p:cNvPr id="3" name="Title 2"/>
          <p:cNvSpPr>
            <a:spLocks noGrp="1"/>
          </p:cNvSpPr>
          <p:nvPr>
            <p:ph type="title"/>
          </p:nvPr>
        </p:nvSpPr>
        <p:spPr/>
        <p:txBody>
          <a:bodyPr/>
          <a:lstStyle/>
          <a:p>
            <a:r>
              <a:rPr lang="en-US"/>
              <a:t> continue...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9.LocationInfo"/>
          <p:cNvPicPr>
            <a:picLocks noGrp="1" noChangeAspect="1"/>
          </p:cNvPicPr>
          <p:nvPr>
            <p:ph idx="1"/>
          </p:nvPr>
        </p:nvPicPr>
        <p:blipFill>
          <a:blip r:embed="rId2"/>
          <a:stretch>
            <a:fillRect/>
          </a:stretch>
        </p:blipFill>
        <p:spPr>
          <a:xfrm>
            <a:off x="548640" y="1481455"/>
            <a:ext cx="8046085" cy="4526280"/>
          </a:xfrm>
          <a:prstGeom prst="rect">
            <a:avLst/>
          </a:prstGeom>
        </p:spPr>
      </p:pic>
      <p:sp>
        <p:nvSpPr>
          <p:cNvPr id="3" name="Title 2"/>
          <p:cNvSpPr>
            <a:spLocks noGrp="1"/>
          </p:cNvSpPr>
          <p:nvPr>
            <p:ph type="title"/>
          </p:nvPr>
        </p:nvSpPr>
        <p:spPr/>
        <p:txBody>
          <a:bodyPr/>
          <a:lstStyle/>
          <a:p>
            <a:r>
              <a:rPr lang="en-US"/>
              <a:t>  LOCATION INFO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0.AdminReceiver"/>
          <p:cNvPicPr>
            <a:picLocks noGrp="1" noChangeAspect="1"/>
          </p:cNvPicPr>
          <p:nvPr>
            <p:ph idx="1"/>
          </p:nvPr>
        </p:nvPicPr>
        <p:blipFill>
          <a:blip r:embed="rId2"/>
          <a:stretch>
            <a:fillRect/>
          </a:stretch>
        </p:blipFill>
        <p:spPr>
          <a:xfrm>
            <a:off x="548640" y="1481455"/>
            <a:ext cx="8046085" cy="4526280"/>
          </a:xfrm>
          <a:prstGeom prst="rect">
            <a:avLst/>
          </a:prstGeom>
        </p:spPr>
      </p:pic>
      <p:sp>
        <p:nvSpPr>
          <p:cNvPr id="3" name="Title 2"/>
          <p:cNvSpPr>
            <a:spLocks noGrp="1"/>
          </p:cNvSpPr>
          <p:nvPr>
            <p:ph type="title"/>
          </p:nvPr>
        </p:nvSpPr>
        <p:spPr/>
        <p:txBody>
          <a:bodyPr/>
          <a:lstStyle/>
          <a:p>
            <a:r>
              <a:rPr lang="en-US" dirty="0"/>
              <a:t>DEVICE ADMIN REQUEST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adMessageService1"/>
          <p:cNvPicPr>
            <a:picLocks noGrp="1" noChangeAspect="1"/>
          </p:cNvPicPr>
          <p:nvPr>
            <p:ph idx="1"/>
          </p:nvPr>
        </p:nvPicPr>
        <p:blipFill>
          <a:blip r:embed="rId2"/>
          <a:stretch>
            <a:fillRect/>
          </a:stretch>
        </p:blipFill>
        <p:spPr>
          <a:xfrm>
            <a:off x="548640" y="1481455"/>
            <a:ext cx="8046085" cy="4526280"/>
          </a:xfrm>
          <a:prstGeom prst="rect">
            <a:avLst/>
          </a:prstGeom>
        </p:spPr>
      </p:pic>
      <p:sp>
        <p:nvSpPr>
          <p:cNvPr id="3" name="Title 2"/>
          <p:cNvSpPr>
            <a:spLocks noGrp="1"/>
          </p:cNvSpPr>
          <p:nvPr>
            <p:ph type="title"/>
          </p:nvPr>
        </p:nvSpPr>
        <p:spPr/>
        <p:txBody>
          <a:bodyPr/>
          <a:lstStyle/>
          <a:p>
            <a:r>
              <a:rPr lang="en-US"/>
              <a:t>READ MESSAGE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adMessageService2"/>
          <p:cNvPicPr>
            <a:picLocks noGrp="1" noChangeAspect="1"/>
          </p:cNvPicPr>
          <p:nvPr>
            <p:ph idx="1"/>
          </p:nvPr>
        </p:nvPicPr>
        <p:blipFill>
          <a:blip r:embed="rId2"/>
          <a:stretch>
            <a:fillRect/>
          </a:stretch>
        </p:blipFill>
        <p:spPr>
          <a:xfrm>
            <a:off x="548640" y="1481455"/>
            <a:ext cx="8046085" cy="4526280"/>
          </a:xfrm>
          <a:prstGeom prst="rect">
            <a:avLst/>
          </a:prstGeom>
        </p:spPr>
      </p:pic>
      <p:sp>
        <p:nvSpPr>
          <p:cNvPr id="3" name="Title 2"/>
          <p:cNvSpPr>
            <a:spLocks noGrp="1"/>
          </p:cNvSpPr>
          <p:nvPr>
            <p:ph type="title"/>
          </p:nvPr>
        </p:nvSpPr>
        <p:spPr/>
        <p:txBody>
          <a:bodyPr/>
          <a:lstStyle/>
          <a:p>
            <a:r>
              <a:rPr lang="en-US"/>
              <a:t>  continue...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adMessageService3"/>
          <p:cNvPicPr>
            <a:picLocks noGrp="1" noChangeAspect="1"/>
          </p:cNvPicPr>
          <p:nvPr>
            <p:ph idx="1"/>
          </p:nvPr>
        </p:nvPicPr>
        <p:blipFill>
          <a:blip r:embed="rId2"/>
          <a:stretch>
            <a:fillRect/>
          </a:stretch>
        </p:blipFill>
        <p:spPr>
          <a:xfrm>
            <a:off x="548640" y="1481455"/>
            <a:ext cx="8046085" cy="4526280"/>
          </a:xfrm>
          <a:prstGeom prst="rect">
            <a:avLst/>
          </a:prstGeom>
        </p:spPr>
      </p:pic>
      <p:sp>
        <p:nvSpPr>
          <p:cNvPr id="3" name="Title 2"/>
          <p:cNvSpPr>
            <a:spLocks noGrp="1"/>
          </p:cNvSpPr>
          <p:nvPr>
            <p:ph type="title"/>
          </p:nvPr>
        </p:nvSpPr>
        <p:spPr/>
        <p:txBody>
          <a:bodyPr/>
          <a:lstStyle/>
          <a:p>
            <a:r>
              <a:rPr lang="en-US"/>
              <a:t>continue...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adMessageService4"/>
          <p:cNvPicPr>
            <a:picLocks noGrp="1" noChangeAspect="1"/>
          </p:cNvPicPr>
          <p:nvPr>
            <p:ph idx="1"/>
          </p:nvPr>
        </p:nvPicPr>
        <p:blipFill>
          <a:blip r:embed="rId2"/>
          <a:stretch>
            <a:fillRect/>
          </a:stretch>
        </p:blipFill>
        <p:spPr>
          <a:xfrm>
            <a:off x="548640" y="1481455"/>
            <a:ext cx="8046085" cy="4526280"/>
          </a:xfrm>
          <a:prstGeom prst="rect">
            <a:avLst/>
          </a:prstGeom>
        </p:spPr>
      </p:pic>
      <p:sp>
        <p:nvSpPr>
          <p:cNvPr id="3" name="Title 2"/>
          <p:cNvSpPr>
            <a:spLocks noGrp="1"/>
          </p:cNvSpPr>
          <p:nvPr>
            <p:ph type="title"/>
          </p:nvPr>
        </p:nvSpPr>
        <p:spPr/>
        <p:txBody>
          <a:bodyPr/>
          <a:lstStyle/>
          <a:p>
            <a:r>
              <a:rPr lang="en-US"/>
              <a:t>continue....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adMessageService5"/>
          <p:cNvPicPr>
            <a:picLocks noGrp="1" noChangeAspect="1"/>
          </p:cNvPicPr>
          <p:nvPr>
            <p:ph idx="1"/>
          </p:nvPr>
        </p:nvPicPr>
        <p:blipFill>
          <a:blip r:embed="rId2"/>
          <a:stretch>
            <a:fillRect/>
          </a:stretch>
        </p:blipFill>
        <p:spPr>
          <a:xfrm>
            <a:off x="548640" y="1481455"/>
            <a:ext cx="8046085" cy="4526280"/>
          </a:xfrm>
          <a:prstGeom prst="rect">
            <a:avLst/>
          </a:prstGeom>
        </p:spPr>
      </p:pic>
      <p:sp>
        <p:nvSpPr>
          <p:cNvPr id="3" name="Title 2"/>
          <p:cNvSpPr>
            <a:spLocks noGrp="1"/>
          </p:cNvSpPr>
          <p:nvPr>
            <p:ph type="title"/>
          </p:nvPr>
        </p:nvSpPr>
        <p:spPr/>
        <p:txBody>
          <a:bodyPr/>
          <a:lstStyle/>
          <a:p>
            <a:r>
              <a:rPr lang="en-US"/>
              <a:t>continue...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continue...</a:t>
            </a:r>
          </a:p>
        </p:txBody>
      </p:sp>
      <p:pic>
        <p:nvPicPr>
          <p:cNvPr id="6" name="Content Placeholder 5" descr="ReadMessageService6"/>
          <p:cNvPicPr>
            <a:picLocks noGrp="1" noChangeAspect="1"/>
          </p:cNvPicPr>
          <p:nvPr>
            <p:ph idx="1"/>
          </p:nvPr>
        </p:nvPicPr>
        <p:blipFill>
          <a:blip r:embed="rId2"/>
          <a:stretch>
            <a:fillRect/>
          </a:stretch>
        </p:blipFill>
        <p:spPr>
          <a:xfrm>
            <a:off x="548640" y="1481455"/>
            <a:ext cx="8046085" cy="45262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adMessageService7"/>
          <p:cNvPicPr>
            <a:picLocks noGrp="1" noChangeAspect="1"/>
          </p:cNvPicPr>
          <p:nvPr>
            <p:ph idx="1"/>
          </p:nvPr>
        </p:nvPicPr>
        <p:blipFill>
          <a:blip r:embed="rId2"/>
          <a:stretch>
            <a:fillRect/>
          </a:stretch>
        </p:blipFill>
        <p:spPr>
          <a:xfrm>
            <a:off x="548640" y="1481455"/>
            <a:ext cx="8046085" cy="4526280"/>
          </a:xfrm>
          <a:prstGeom prst="rect">
            <a:avLst/>
          </a:prstGeom>
        </p:spPr>
      </p:pic>
      <p:sp>
        <p:nvSpPr>
          <p:cNvPr id="3" name="Title 2"/>
          <p:cNvSpPr>
            <a:spLocks noGrp="1"/>
          </p:cNvSpPr>
          <p:nvPr>
            <p:ph type="title"/>
          </p:nvPr>
        </p:nvSpPr>
        <p:spPr/>
        <p:txBody>
          <a:bodyPr/>
          <a:lstStyle/>
          <a:p>
            <a:r>
              <a:rPr lang="en-US"/>
              <a:t>continue...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052736"/>
            <a:ext cx="8229600" cy="5112568"/>
          </a:xfrm>
        </p:spPr>
        <p:txBody>
          <a:bodyPr>
            <a:noAutofit/>
          </a:bodyPr>
          <a:lstStyle/>
          <a:p>
            <a:r>
              <a:rPr lang="en-US" sz="2000" dirty="0"/>
              <a:t>We can perform many functionalities from this Application like retrieving the Device ID of phone, receiving the contacts from my Phone to the other Phone, receive my Phone GPS coordinates, Ring or Vibrate a Device, Screen Lock a Device. Well for the security purpose, we have a PIN Authentication which can only be accessed by the admin.</a:t>
            </a:r>
          </a:p>
          <a:p>
            <a:r>
              <a:rPr lang="en-US" sz="2000" dirty="0"/>
              <a:t>The 2 more important aspect of our Application is that All this Operations can be performed simply through SMS with no Internet and also the App need not be installed in the Other Phone from where I am trying to Access my Phone. See, How Simple is it, right? So much major operations can be performed through very simple procedures which even an amateur Phone user can do.</a:t>
            </a:r>
          </a:p>
          <a:p>
            <a:r>
              <a:rPr lang="en-US" sz="2000" dirty="0"/>
              <a:t>This is what we Computer Science Engineers strive for “Simplicity”, “Efficiency” and “User Friendly Lifestyle”.</a:t>
            </a:r>
            <a:endParaRPr lang="en-IN" sz="2000" dirty="0"/>
          </a:p>
          <a:p>
            <a:pPr marL="109855" indent="0">
              <a:buNone/>
            </a:pPr>
            <a:endParaRPr lang="en-IN" sz="2000" dirty="0"/>
          </a:p>
        </p:txBody>
      </p:sp>
      <p:sp>
        <p:nvSpPr>
          <p:cNvPr id="3" name="Title 2"/>
          <p:cNvSpPr>
            <a:spLocks noGrp="1"/>
          </p:cNvSpPr>
          <p:nvPr>
            <p:ph type="title"/>
          </p:nvPr>
        </p:nvSpPr>
        <p:spPr>
          <a:xfrm>
            <a:off x="395536" y="116632"/>
            <a:ext cx="8229600" cy="792088"/>
          </a:xfrm>
        </p:spPr>
        <p:txBody>
          <a:bodyPr/>
          <a:lstStyle/>
          <a:p>
            <a:r>
              <a:rPr lang="en-IN" dirty="0"/>
              <a:t>INTRODUCTION (cont.)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adMessageService8"/>
          <p:cNvPicPr>
            <a:picLocks noGrp="1" noChangeAspect="1"/>
          </p:cNvPicPr>
          <p:nvPr>
            <p:ph idx="1"/>
          </p:nvPr>
        </p:nvPicPr>
        <p:blipFill>
          <a:blip r:embed="rId2"/>
          <a:stretch>
            <a:fillRect/>
          </a:stretch>
        </p:blipFill>
        <p:spPr>
          <a:xfrm>
            <a:off x="548640" y="1481455"/>
            <a:ext cx="8046085" cy="4526280"/>
          </a:xfrm>
          <a:prstGeom prst="rect">
            <a:avLst/>
          </a:prstGeom>
        </p:spPr>
      </p:pic>
      <p:sp>
        <p:nvSpPr>
          <p:cNvPr id="3" name="Title 2"/>
          <p:cNvSpPr>
            <a:spLocks noGrp="1"/>
          </p:cNvSpPr>
          <p:nvPr>
            <p:ph type="title"/>
          </p:nvPr>
        </p:nvSpPr>
        <p:spPr/>
        <p:txBody>
          <a:bodyPr/>
          <a:lstStyle/>
          <a:p>
            <a:r>
              <a:rPr lang="en-US"/>
              <a:t>continue...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pp Interface 3"/>
          <p:cNvPicPr>
            <a:picLocks noGrp="1" noChangeAspect="1"/>
          </p:cNvPicPr>
          <p:nvPr>
            <p:ph idx="1"/>
          </p:nvPr>
        </p:nvPicPr>
        <p:blipFill>
          <a:blip r:embed="rId2"/>
          <a:stretch>
            <a:fillRect/>
          </a:stretch>
        </p:blipFill>
        <p:spPr>
          <a:xfrm>
            <a:off x="2195736" y="1252537"/>
            <a:ext cx="5046092" cy="5416823"/>
          </a:xfrm>
          <a:prstGeom prst="rect">
            <a:avLst/>
          </a:prstGeom>
        </p:spPr>
      </p:pic>
      <p:sp>
        <p:nvSpPr>
          <p:cNvPr id="3" name="Title 2"/>
          <p:cNvSpPr>
            <a:spLocks noGrp="1"/>
          </p:cNvSpPr>
          <p:nvPr>
            <p:ph type="title"/>
          </p:nvPr>
        </p:nvSpPr>
        <p:spPr>
          <a:xfrm>
            <a:off x="457200" y="188640"/>
            <a:ext cx="8229600" cy="1143000"/>
          </a:xfrm>
        </p:spPr>
        <p:txBody>
          <a:bodyPr/>
          <a:lstStyle/>
          <a:p>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the App Works…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A97D1-CB99-4E8F-96F5-B4700EB08B23}"/>
              </a:ext>
            </a:extLst>
          </p:cNvPr>
          <p:cNvSpPr>
            <a:spLocks noGrp="1"/>
          </p:cNvSpPr>
          <p:nvPr>
            <p:ph type="title"/>
          </p:nvPr>
        </p:nvSpPr>
        <p:spPr/>
        <p:txBody>
          <a:bodyPr/>
          <a:lstStyle/>
          <a:p>
            <a:r>
              <a:rPr lang="en-IN" dirty="0"/>
              <a:t>Start/Stop App Service</a:t>
            </a:r>
          </a:p>
        </p:txBody>
      </p:sp>
      <p:pic>
        <p:nvPicPr>
          <p:cNvPr id="4" name="Content Placeholder 3">
            <a:extLst>
              <a:ext uri="{FF2B5EF4-FFF2-40B4-BE49-F238E27FC236}">
                <a16:creationId xmlns:a16="http://schemas.microsoft.com/office/drawing/2014/main" id="{56D0447D-B62F-49FF-9AAC-80F7377749D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09019" y="1481138"/>
            <a:ext cx="4525962" cy="4525962"/>
          </a:xfrm>
          <a:prstGeom prst="rect">
            <a:avLst/>
          </a:prstGeom>
        </p:spPr>
      </p:pic>
    </p:spTree>
    <p:extLst>
      <p:ext uri="{BB962C8B-B14F-4D97-AF65-F5344CB8AC3E}">
        <p14:creationId xmlns:p14="http://schemas.microsoft.com/office/powerpoint/2010/main" val="2225103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device id</a:t>
            </a:r>
          </a:p>
        </p:txBody>
      </p:sp>
      <p:pic>
        <p:nvPicPr>
          <p:cNvPr id="6" name="Content Placeholder 5">
            <a:extLst>
              <a:ext uri="{FF2B5EF4-FFF2-40B4-BE49-F238E27FC236}">
                <a16:creationId xmlns:a16="http://schemas.microsoft.com/office/drawing/2014/main" id="{672BDB6B-D1CB-4568-8005-DD049C534C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09019" y="1481138"/>
            <a:ext cx="4525962" cy="452596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20200604-WA0018"/>
          <p:cNvPicPr>
            <a:picLocks noGrp="1" noChangeAspect="1"/>
          </p:cNvPicPr>
          <p:nvPr>
            <p:ph idx="1"/>
          </p:nvPr>
        </p:nvPicPr>
        <p:blipFill>
          <a:blip r:embed="rId2"/>
          <a:stretch>
            <a:fillRect/>
          </a:stretch>
        </p:blipFill>
        <p:spPr>
          <a:xfrm>
            <a:off x="3299142" y="1432730"/>
            <a:ext cx="2545715" cy="4526280"/>
          </a:xfrm>
          <a:prstGeom prst="rect">
            <a:avLst/>
          </a:prstGeom>
        </p:spPr>
      </p:pic>
      <p:sp>
        <p:nvSpPr>
          <p:cNvPr id="3" name="Title 2"/>
          <p:cNvSpPr>
            <a:spLocks noGrp="1"/>
          </p:cNvSpPr>
          <p:nvPr>
            <p:ph type="title"/>
          </p:nvPr>
        </p:nvSpPr>
        <p:spPr/>
        <p:txBody>
          <a:bodyPr>
            <a:normAutofit fontScale="90000"/>
          </a:bodyPr>
          <a:lstStyle/>
          <a:p>
            <a:r>
              <a:rPr lang="en-US"/>
              <a:t>Getting contact detail</a:t>
            </a:r>
            <a:br>
              <a:rPr lang="en-US"/>
            </a:br>
            <a:endParaRPr lang="en-US"/>
          </a:p>
        </p:txBody>
      </p:sp>
      <p:pic>
        <p:nvPicPr>
          <p:cNvPr id="5" name="Picture 4">
            <a:extLst>
              <a:ext uri="{FF2B5EF4-FFF2-40B4-BE49-F238E27FC236}">
                <a16:creationId xmlns:a16="http://schemas.microsoft.com/office/drawing/2014/main" id="{9A479B1E-EA50-407F-9D9A-B7BE2FAEC63C}"/>
              </a:ext>
            </a:extLst>
          </p:cNvPr>
          <p:cNvPicPr/>
          <p:nvPr/>
        </p:nvPicPr>
        <p:blipFill>
          <a:blip r:embed="rId3">
            <a:extLst>
              <a:ext uri="{28A0092B-C50C-407E-A947-70E740481C1C}">
                <a14:useLocalDpi xmlns:a14="http://schemas.microsoft.com/office/drawing/2010/main" val="0"/>
              </a:ext>
            </a:extLst>
          </a:blip>
          <a:stretch>
            <a:fillRect/>
          </a:stretch>
        </p:blipFill>
        <p:spPr>
          <a:xfrm>
            <a:off x="1811020" y="1273175"/>
            <a:ext cx="5521960" cy="43116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continue...</a:t>
            </a:r>
          </a:p>
        </p:txBody>
      </p:sp>
      <p:pic>
        <p:nvPicPr>
          <p:cNvPr id="6" name="Content Placeholder 5">
            <a:extLst>
              <a:ext uri="{FF2B5EF4-FFF2-40B4-BE49-F238E27FC236}">
                <a16:creationId xmlns:a16="http://schemas.microsoft.com/office/drawing/2014/main" id="{70F57768-7F2E-440F-893B-DB46ED18351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7479"/>
          <a:stretch/>
        </p:blipFill>
        <p:spPr bwMode="auto">
          <a:xfrm>
            <a:off x="1907704" y="1484784"/>
            <a:ext cx="5792167" cy="338693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Change device ring/vibrate mode</a:t>
            </a:r>
            <a:br>
              <a:rPr lang="en-US" dirty="0"/>
            </a:br>
            <a:endParaRPr lang="en-US" dirty="0"/>
          </a:p>
        </p:txBody>
      </p:sp>
      <p:pic>
        <p:nvPicPr>
          <p:cNvPr id="6" name="Content Placeholder 5">
            <a:extLst>
              <a:ext uri="{FF2B5EF4-FFF2-40B4-BE49-F238E27FC236}">
                <a16:creationId xmlns:a16="http://schemas.microsoft.com/office/drawing/2014/main" id="{30A57182-9350-4080-9739-08EBB304D65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95525" y="879744"/>
            <a:ext cx="4552950" cy="2693272"/>
          </a:xfrm>
          <a:prstGeom prst="rect">
            <a:avLst/>
          </a:prstGeom>
        </p:spPr>
      </p:pic>
      <p:pic>
        <p:nvPicPr>
          <p:cNvPr id="7" name="Picture 6">
            <a:extLst>
              <a:ext uri="{FF2B5EF4-FFF2-40B4-BE49-F238E27FC236}">
                <a16:creationId xmlns:a16="http://schemas.microsoft.com/office/drawing/2014/main" id="{22728F39-F459-4EA4-8F97-805853C6EAC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95525" y="3573016"/>
            <a:ext cx="4552949" cy="266429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485800"/>
            <a:ext cx="8229600" cy="1143000"/>
          </a:xfrm>
        </p:spPr>
        <p:txBody>
          <a:bodyPr>
            <a:normAutofit fontScale="90000"/>
          </a:bodyPr>
          <a:lstStyle/>
          <a:p>
            <a:r>
              <a:rPr lang="en-US" dirty="0"/>
              <a:t>Pin Change</a:t>
            </a:r>
            <a:r>
              <a:rPr lang="en-US" sz="3200" dirty="0"/>
              <a:t>(New Random Pin sent to Host Phone</a:t>
            </a:r>
            <a:br>
              <a:rPr lang="en-US" dirty="0"/>
            </a:br>
            <a:endParaRPr lang="en-US" dirty="0"/>
          </a:p>
        </p:txBody>
      </p:sp>
      <p:pic>
        <p:nvPicPr>
          <p:cNvPr id="6" name="Picture 5">
            <a:extLst>
              <a:ext uri="{FF2B5EF4-FFF2-40B4-BE49-F238E27FC236}">
                <a16:creationId xmlns:a16="http://schemas.microsoft.com/office/drawing/2014/main" id="{8A9B600E-4E09-4B6D-94B3-8801B5049025}"/>
              </a:ext>
            </a:extLst>
          </p:cNvPr>
          <p:cNvPicPr/>
          <p:nvPr/>
        </p:nvPicPr>
        <p:blipFill>
          <a:blip r:embed="rId2">
            <a:extLst>
              <a:ext uri="{28A0092B-C50C-407E-A947-70E740481C1C}">
                <a14:useLocalDpi xmlns:a14="http://schemas.microsoft.com/office/drawing/2010/main" val="0"/>
              </a:ext>
            </a:extLst>
          </a:blip>
          <a:stretch>
            <a:fillRect/>
          </a:stretch>
        </p:blipFill>
        <p:spPr>
          <a:xfrm>
            <a:off x="1907704" y="836712"/>
            <a:ext cx="5256584" cy="1584176"/>
          </a:xfrm>
          <a:prstGeom prst="rect">
            <a:avLst/>
          </a:prstGeom>
        </p:spPr>
      </p:pic>
      <p:pic>
        <p:nvPicPr>
          <p:cNvPr id="8" name="Content Placeholder 7">
            <a:extLst>
              <a:ext uri="{FF2B5EF4-FFF2-40B4-BE49-F238E27FC236}">
                <a16:creationId xmlns:a16="http://schemas.microsoft.com/office/drawing/2014/main" id="{4D8B2B98-111E-4318-B8E8-7C6836CAD42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907704" y="2420888"/>
            <a:ext cx="5256584" cy="2139950"/>
          </a:xfrm>
          <a:prstGeom prst="rect">
            <a:avLst/>
          </a:prstGeom>
        </p:spPr>
      </p:pic>
      <p:pic>
        <p:nvPicPr>
          <p:cNvPr id="9" name="Picture 8">
            <a:extLst>
              <a:ext uri="{FF2B5EF4-FFF2-40B4-BE49-F238E27FC236}">
                <a16:creationId xmlns:a16="http://schemas.microsoft.com/office/drawing/2014/main" id="{5E3BB86C-60BF-4DC7-BD7C-63AB22B13AF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907704" y="4510211"/>
            <a:ext cx="5256584" cy="187111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pdated pin received to other Number"/>
          <p:cNvPicPr>
            <a:picLocks noGrp="1" noChangeAspect="1"/>
          </p:cNvPicPr>
          <p:nvPr>
            <p:ph idx="1"/>
          </p:nvPr>
        </p:nvPicPr>
        <p:blipFill>
          <a:blip r:embed="rId2"/>
          <a:stretch>
            <a:fillRect/>
          </a:stretch>
        </p:blipFill>
        <p:spPr>
          <a:xfrm>
            <a:off x="2597150" y="4827881"/>
            <a:ext cx="3559026" cy="1755481"/>
          </a:xfrm>
          <a:prstGeom prst="rect">
            <a:avLst/>
          </a:prstGeom>
        </p:spPr>
      </p:pic>
      <p:sp>
        <p:nvSpPr>
          <p:cNvPr id="3" name="Title 2"/>
          <p:cNvSpPr>
            <a:spLocks noGrp="1"/>
          </p:cNvSpPr>
          <p:nvPr>
            <p:ph type="title"/>
          </p:nvPr>
        </p:nvSpPr>
        <p:spPr/>
        <p:txBody>
          <a:bodyPr>
            <a:normAutofit/>
          </a:bodyPr>
          <a:lstStyle/>
          <a:p>
            <a:r>
              <a:rPr lang="en-US" sz="3200" dirty="0"/>
              <a:t>Pin Change(Random Pin sent to Number)</a:t>
            </a:r>
          </a:p>
        </p:txBody>
      </p:sp>
      <p:pic>
        <p:nvPicPr>
          <p:cNvPr id="5" name="Picture 4">
            <a:extLst>
              <a:ext uri="{FF2B5EF4-FFF2-40B4-BE49-F238E27FC236}">
                <a16:creationId xmlns:a16="http://schemas.microsoft.com/office/drawing/2014/main" id="{B3F54BC4-C349-4B71-9C9D-EED9853337EE}"/>
              </a:ext>
            </a:extLst>
          </p:cNvPr>
          <p:cNvPicPr/>
          <p:nvPr/>
        </p:nvPicPr>
        <p:blipFill>
          <a:blip r:embed="rId3">
            <a:extLst>
              <a:ext uri="{28A0092B-C50C-407E-A947-70E740481C1C}">
                <a14:useLocalDpi xmlns:a14="http://schemas.microsoft.com/office/drawing/2010/main" val="0"/>
              </a:ext>
            </a:extLst>
          </a:blip>
          <a:stretch>
            <a:fillRect/>
          </a:stretch>
        </p:blipFill>
        <p:spPr>
          <a:xfrm>
            <a:off x="2597150" y="1346200"/>
            <a:ext cx="3559026" cy="1722760"/>
          </a:xfrm>
          <a:prstGeom prst="rect">
            <a:avLst/>
          </a:prstGeom>
        </p:spPr>
      </p:pic>
      <p:pic>
        <p:nvPicPr>
          <p:cNvPr id="6" name="Picture 5">
            <a:extLst>
              <a:ext uri="{FF2B5EF4-FFF2-40B4-BE49-F238E27FC236}">
                <a16:creationId xmlns:a16="http://schemas.microsoft.com/office/drawing/2014/main" id="{892DB136-1863-454F-B19F-E80AD1601977}"/>
              </a:ext>
            </a:extLst>
          </p:cNvPr>
          <p:cNvPicPr/>
          <p:nvPr/>
        </p:nvPicPr>
        <p:blipFill>
          <a:blip r:embed="rId4">
            <a:extLst>
              <a:ext uri="{28A0092B-C50C-407E-A947-70E740481C1C}">
                <a14:useLocalDpi xmlns:a14="http://schemas.microsoft.com/office/drawing/2010/main" val="0"/>
              </a:ext>
            </a:extLst>
          </a:blip>
          <a:stretch>
            <a:fillRect/>
          </a:stretch>
        </p:blipFill>
        <p:spPr>
          <a:xfrm>
            <a:off x="2597150" y="3121347"/>
            <a:ext cx="3559026" cy="17227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59AA22-EEB8-4425-9F4E-2BA4DB23751D}"/>
              </a:ext>
            </a:extLst>
          </p:cNvPr>
          <p:cNvSpPr>
            <a:spLocks noGrp="1"/>
          </p:cNvSpPr>
          <p:nvPr>
            <p:ph type="title"/>
          </p:nvPr>
        </p:nvSpPr>
        <p:spPr/>
        <p:txBody>
          <a:bodyPr/>
          <a:lstStyle/>
          <a:p>
            <a:r>
              <a:rPr lang="en-IN" dirty="0"/>
              <a:t>Lock Screen Remotely</a:t>
            </a:r>
          </a:p>
        </p:txBody>
      </p:sp>
      <p:pic>
        <p:nvPicPr>
          <p:cNvPr id="6" name="Content Placeholder 5">
            <a:extLst>
              <a:ext uri="{FF2B5EF4-FFF2-40B4-BE49-F238E27FC236}">
                <a16:creationId xmlns:a16="http://schemas.microsoft.com/office/drawing/2014/main" id="{4DA2BDA1-2C9B-40BA-9FF0-03FBE7A354E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619672" y="1556792"/>
            <a:ext cx="5832648" cy="4032448"/>
          </a:xfrm>
          <a:prstGeom prst="rect">
            <a:avLst/>
          </a:prstGeom>
        </p:spPr>
      </p:pic>
    </p:spTree>
    <p:extLst>
      <p:ext uri="{BB962C8B-B14F-4D97-AF65-F5344CB8AC3E}">
        <p14:creationId xmlns:p14="http://schemas.microsoft.com/office/powerpoint/2010/main" val="4124228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855" indent="0">
              <a:buNone/>
            </a:pPr>
            <a:endParaRPr lang="en-IN" dirty="0"/>
          </a:p>
          <a:p>
            <a:pPr marL="109855" indent="0" algn="just">
              <a:buNone/>
            </a:pPr>
            <a:r>
              <a:rPr lang="en-IN" sz="2000" dirty="0"/>
              <a:t>1. Android Development Studio</a:t>
            </a:r>
          </a:p>
          <a:p>
            <a:pPr marL="109855" indent="0" algn="just">
              <a:buNone/>
            </a:pPr>
            <a:r>
              <a:rPr lang="en-IN" sz="2000" dirty="0"/>
              <a:t>2. Java 8 </a:t>
            </a:r>
          </a:p>
          <a:p>
            <a:pPr marL="109855" indent="0" algn="just">
              <a:buNone/>
            </a:pPr>
            <a:r>
              <a:rPr lang="en-IN" sz="2000" dirty="0"/>
              <a:t>3. Lucid Chart</a:t>
            </a:r>
          </a:p>
          <a:p>
            <a:pPr marL="109855" indent="0" algn="just">
              <a:buNone/>
            </a:pPr>
            <a:r>
              <a:rPr lang="en-IN" sz="2000" dirty="0"/>
              <a:t>4. Smart Draw</a:t>
            </a:r>
          </a:p>
          <a:p>
            <a:pPr marL="109855" indent="0" algn="just">
              <a:buNone/>
            </a:pPr>
            <a:r>
              <a:rPr lang="en-IN" sz="2000" dirty="0"/>
              <a:t>5. Microsoft Word</a:t>
            </a:r>
          </a:p>
          <a:p>
            <a:pPr marL="109855" indent="0" algn="just">
              <a:buNone/>
            </a:pPr>
            <a:r>
              <a:rPr lang="en-IN" sz="2000" dirty="0"/>
              <a:t>6. Microsoft </a:t>
            </a:r>
            <a:r>
              <a:rPr lang="en-IN" sz="2000" dirty="0" err="1"/>
              <a:t>Powerpoint</a:t>
            </a:r>
            <a:endParaRPr lang="en-IN" dirty="0"/>
          </a:p>
        </p:txBody>
      </p:sp>
      <p:sp>
        <p:nvSpPr>
          <p:cNvPr id="3" name="Title 2"/>
          <p:cNvSpPr>
            <a:spLocks noGrp="1"/>
          </p:cNvSpPr>
          <p:nvPr>
            <p:ph type="title"/>
          </p:nvPr>
        </p:nvSpPr>
        <p:spPr>
          <a:xfrm>
            <a:off x="457200" y="274638"/>
            <a:ext cx="8229600" cy="850106"/>
          </a:xfrm>
        </p:spPr>
        <p:txBody>
          <a:bodyPr/>
          <a:lstStyle/>
          <a:p>
            <a:r>
              <a:rPr lang="en-US" dirty="0"/>
              <a:t>Tools Used in our Project: -</a:t>
            </a: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143000"/>
          </a:xfrm>
        </p:spPr>
        <p:txBody>
          <a:bodyPr>
            <a:normAutofit fontScale="90000"/>
          </a:bodyPr>
          <a:lstStyle/>
          <a:p>
            <a:r>
              <a:rPr lang="en-US"/>
              <a:t>Getting Device Location</a:t>
            </a:r>
            <a:br>
              <a:rPr lang="en-US"/>
            </a:br>
            <a:endParaRPr lang="en-US"/>
          </a:p>
        </p:txBody>
      </p:sp>
      <p:pic>
        <p:nvPicPr>
          <p:cNvPr id="10" name="Content Placeholder 9">
            <a:extLst>
              <a:ext uri="{FF2B5EF4-FFF2-40B4-BE49-F238E27FC236}">
                <a16:creationId xmlns:a16="http://schemas.microsoft.com/office/drawing/2014/main" id="{F75ECFED-377A-45D1-8AAB-45BE9EB479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1628800"/>
            <a:ext cx="5184576" cy="432048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43BD-BE30-4208-A13B-420FD9722E44}"/>
              </a:ext>
            </a:extLst>
          </p:cNvPr>
          <p:cNvSpPr>
            <a:spLocks noGrp="1"/>
          </p:cNvSpPr>
          <p:nvPr>
            <p:ph type="ctrTitle"/>
          </p:nvPr>
        </p:nvSpPr>
        <p:spPr>
          <a:xfrm>
            <a:off x="153751" y="116632"/>
            <a:ext cx="4130217" cy="812303"/>
          </a:xfrm>
        </p:spPr>
        <p:txBody>
          <a:bodyPr>
            <a:normAutofit/>
          </a:bodyPr>
          <a:lstStyle/>
          <a:p>
            <a:pPr algn="l"/>
            <a:r>
              <a:rPr lang="en-IN" sz="4400" b="0" u="sng" dirty="0">
                <a:latin typeface="Times New Roman" panose="02020603050405020304" pitchFamily="18" charset="0"/>
                <a:cs typeface="Times New Roman" panose="02020603050405020304" pitchFamily="18" charset="0"/>
              </a:rPr>
              <a:t>Future Scope</a:t>
            </a:r>
          </a:p>
        </p:txBody>
      </p:sp>
      <p:sp>
        <p:nvSpPr>
          <p:cNvPr id="3" name="Subtitle 2">
            <a:extLst>
              <a:ext uri="{FF2B5EF4-FFF2-40B4-BE49-F238E27FC236}">
                <a16:creationId xmlns:a16="http://schemas.microsoft.com/office/drawing/2014/main" id="{279EDBE1-4203-41E1-941C-AD4DB44CE5F4}"/>
              </a:ext>
            </a:extLst>
          </p:cNvPr>
          <p:cNvSpPr>
            <a:spLocks noGrp="1"/>
          </p:cNvSpPr>
          <p:nvPr>
            <p:ph type="subTitle" idx="1"/>
          </p:nvPr>
        </p:nvSpPr>
        <p:spPr>
          <a:xfrm>
            <a:off x="153751" y="836712"/>
            <a:ext cx="8568952" cy="4372274"/>
          </a:xfrm>
        </p:spPr>
        <p:txBody>
          <a:bodyPr anchor="ctr">
            <a:normAutofit fontScale="77500" lnSpcReduction="20000"/>
          </a:bodyPr>
          <a:lstStyle/>
          <a:p>
            <a:r>
              <a:rPr lang="en-US" sz="2800" b="1" dirty="0"/>
              <a:t> </a:t>
            </a:r>
            <a:endParaRPr lang="en-IN" sz="1600" dirty="0"/>
          </a:p>
          <a:p>
            <a:pPr marL="457200" indent="-457200" algn="just">
              <a:buFont typeface="Wingdings" panose="05000000000000000000" pitchFamily="2" charset="2"/>
              <a:buChar char="Ø"/>
            </a:pPr>
            <a:r>
              <a:rPr lang="en-US" sz="2800" dirty="0"/>
              <a:t>We will try to use this app sooner in Smart Watches, Tablets and Other Devices. It can serve us a good tracking Application for the Police Dept.</a:t>
            </a:r>
            <a:endParaRPr lang="en-IN" sz="1600" dirty="0"/>
          </a:p>
          <a:p>
            <a:pPr marL="457200" indent="-457200" algn="just">
              <a:buFont typeface="Wingdings" panose="05000000000000000000" pitchFamily="2" charset="2"/>
              <a:buChar char="Ø"/>
            </a:pPr>
            <a:endParaRPr lang="en-IN" sz="1800" dirty="0"/>
          </a:p>
          <a:p>
            <a:pPr marL="457200" indent="-457200" algn="just">
              <a:buFont typeface="Wingdings" panose="05000000000000000000" pitchFamily="2" charset="2"/>
              <a:buChar char="Ø"/>
            </a:pPr>
            <a:r>
              <a:rPr lang="en-US" sz="2800" dirty="0"/>
              <a:t>We will try to add a GPS timer which will send timely device coordinates in certain time intervals.</a:t>
            </a:r>
            <a:endParaRPr lang="en-IN" sz="1600" dirty="0"/>
          </a:p>
          <a:p>
            <a:pPr marL="457200" indent="-457200" algn="just">
              <a:buFont typeface="Wingdings" panose="05000000000000000000" pitchFamily="2" charset="2"/>
              <a:buChar char="Ø"/>
            </a:pPr>
            <a:r>
              <a:rPr lang="en-US" sz="2800" dirty="0"/>
              <a:t>We will add further more security to the Application like Master Password, Fingerprint Authentication, etc.</a:t>
            </a:r>
            <a:endParaRPr lang="en-IN" sz="1600" dirty="0"/>
          </a:p>
          <a:p>
            <a:pPr marL="457200" indent="-457200" algn="just">
              <a:buFont typeface="Wingdings" panose="05000000000000000000" pitchFamily="2" charset="2"/>
              <a:buChar char="Ø"/>
            </a:pPr>
            <a:r>
              <a:rPr lang="en-US" sz="2800" dirty="0"/>
              <a:t>We  are  also	focusing  to	add  more	functionality  in	this Application like Disabling/Enabling certain features.</a:t>
            </a:r>
            <a:endParaRPr lang="en-IN" sz="1600" dirty="0"/>
          </a:p>
          <a:p>
            <a:pPr marL="457200" indent="-457200" algn="l">
              <a:buFont typeface="Wingdings" panose="05000000000000000000" pitchFamily="2" charset="2"/>
              <a:buChar char="Ø"/>
            </a:pPr>
            <a:r>
              <a:rPr lang="en-US" sz="2800" dirty="0"/>
              <a:t>We	are also looking forward to add more security applications to it in the future.</a:t>
            </a:r>
            <a:endParaRPr lang="en-IN" dirty="0"/>
          </a:p>
        </p:txBody>
      </p:sp>
    </p:spTree>
    <p:extLst>
      <p:ext uri="{BB962C8B-B14F-4D97-AF65-F5344CB8AC3E}">
        <p14:creationId xmlns:p14="http://schemas.microsoft.com/office/powerpoint/2010/main" val="2442230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normAutofit fontScale="57500" lnSpcReduction="20000"/>
          </a:bodyPr>
          <a:lstStyle/>
          <a:p>
            <a:pPr marL="109855" indent="0">
              <a:buNone/>
            </a:pPr>
            <a:r>
              <a:rPr lang="en-US">
                <a:latin typeface="Comic Sans MS" panose="030F0702030302020204" charset="0"/>
                <a:cs typeface="Comic Sans MS" panose="030F0702030302020204" charset="0"/>
              </a:rPr>
              <a:t>Phone Tracking and Remote Phone Access Applications are recently rising in Demand now-a days.</a:t>
            </a:r>
          </a:p>
          <a:p>
            <a:pPr marL="109855" indent="0">
              <a:buNone/>
            </a:pPr>
            <a:r>
              <a:rPr lang="en-US">
                <a:latin typeface="Comic Sans MS" panose="030F0702030302020204" charset="0"/>
                <a:cs typeface="Comic Sans MS" panose="030F0702030302020204" charset="0"/>
              </a:rPr>
              <a:t>It mainly focuses on the safety, security and tracking of Devices.</a:t>
            </a:r>
          </a:p>
          <a:p>
            <a:pPr marL="109855" indent="0">
              <a:buNone/>
            </a:pPr>
            <a:r>
              <a:rPr lang="en-US">
                <a:latin typeface="Comic Sans MS" panose="030F0702030302020204" charset="0"/>
                <a:cs typeface="Comic Sans MS" panose="030F0702030302020204" charset="0"/>
              </a:rPr>
              <a:t>During times of emergency, we can perform emergency operations remotely from the phone.</a:t>
            </a:r>
          </a:p>
          <a:p>
            <a:pPr marL="109855" indent="0">
              <a:buNone/>
            </a:pPr>
            <a:r>
              <a:rPr lang="en-US">
                <a:latin typeface="Comic Sans MS" panose="030F0702030302020204" charset="0"/>
                <a:cs typeface="Comic Sans MS" panose="030F0702030302020204" charset="0"/>
              </a:rPr>
              <a:t>This Application can be mainly used by Police Department for Tracking and other Investigation purposes.</a:t>
            </a:r>
          </a:p>
          <a:p>
            <a:pPr marL="109855" indent="0">
              <a:buNone/>
            </a:pPr>
            <a:r>
              <a:rPr lang="en-US">
                <a:latin typeface="Comic Sans MS" panose="030F0702030302020204" charset="0"/>
                <a:cs typeface="Comic Sans MS" panose="030F0702030302020204" charset="0"/>
              </a:rPr>
              <a:t>Such Applications can save an user’s huge loss of money and sensitive data if he/she gets back access to the Device Again.</a:t>
            </a:r>
          </a:p>
          <a:p>
            <a:pPr marL="109855" indent="0">
              <a:buNone/>
            </a:pPr>
            <a:r>
              <a:rPr lang="en-US">
                <a:latin typeface="Comic Sans MS" panose="030F0702030302020204" charset="0"/>
                <a:cs typeface="Comic Sans MS" panose="030F0702030302020204" charset="0"/>
              </a:rPr>
              <a:t>Even this app can be a good example for Monitoring system if you don’t have the Device in your nearby vicinity.</a:t>
            </a:r>
          </a:p>
          <a:p>
            <a:pPr marL="109855" indent="0">
              <a:buNone/>
            </a:pPr>
            <a:r>
              <a:rPr lang="en-US">
                <a:latin typeface="Comic Sans MS" panose="030F0702030302020204" charset="0"/>
                <a:cs typeface="Comic Sans MS" panose="030F0702030302020204" charset="0"/>
              </a:rPr>
              <a:t>This Application is basically a Minor Project made by 4 students under a project Guide from KIIT Deemed to be University, Bhubaneswar for the 6th Semester.</a:t>
            </a:r>
          </a:p>
          <a:p>
            <a:pPr marL="109855" indent="0">
              <a:buNone/>
            </a:pPr>
            <a:endParaRPr lang="en-US">
              <a:latin typeface="Comic Sans MS" panose="030F0702030302020204" charset="0"/>
              <a:cs typeface="Comic Sans MS" panose="030F0702030302020204" charset="0"/>
            </a:endParaRPr>
          </a:p>
          <a:p>
            <a:pPr marL="109855" indent="0">
              <a:buNone/>
            </a:pPr>
            <a:r>
              <a:rPr lang="en-US">
                <a:latin typeface="Comic Sans MS" panose="030F0702030302020204" charset="0"/>
                <a:cs typeface="Comic Sans MS" panose="030F0702030302020204" charset="0"/>
              </a:rPr>
              <a:t>Such Development of Applications are especially focussed on making Human Lifestyle more flexible, efficient and less Effort.</a:t>
            </a:r>
          </a:p>
          <a:p>
            <a:pPr marL="109855" indent="0">
              <a:buNone/>
            </a:pPr>
            <a:r>
              <a:rPr lang="en-US">
                <a:latin typeface="Comic Sans MS" panose="030F0702030302020204" charset="0"/>
                <a:cs typeface="Comic Sans MS" panose="030F0702030302020204" charset="0"/>
              </a:rPr>
              <a:t>We as Engineers always keeps up the priority to take on such Projects which emphasizes on Eradication of Daily Real Life Problems and thereby take a great step in improving the quality of Human Lifestyle.</a:t>
            </a:r>
          </a:p>
        </p:txBody>
      </p:sp>
      <p:sp>
        <p:nvSpPr>
          <p:cNvPr id="13" name="Title 12"/>
          <p:cNvSpPr>
            <a:spLocks noGrp="1"/>
          </p:cNvSpPr>
          <p:nvPr>
            <p:ph type="title"/>
          </p:nvPr>
        </p:nvSpPr>
        <p:spPr/>
        <p:txBody>
          <a:bodyPr/>
          <a:lstStyle/>
          <a:p>
            <a:r>
              <a:rPr lang="en-US" u="sng"/>
              <a:t>CONCLUSION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ic-cartoon-thank-you-powerpoint-templates"/>
          <p:cNvPicPr>
            <a:picLocks noGrp="1" noChangeAspect="1"/>
          </p:cNvPicPr>
          <p:nvPr>
            <p:ph idx="1"/>
          </p:nvPr>
        </p:nvPicPr>
        <p:blipFill>
          <a:blip r:embed="rId2"/>
          <a:stretch>
            <a:fillRect/>
          </a:stretch>
        </p:blipFill>
        <p:spPr>
          <a:xfrm>
            <a:off x="-48260" y="-12065"/>
            <a:ext cx="9234805" cy="6903720"/>
          </a:xfrm>
          <a:prstGeom prst="rect">
            <a:avLst/>
          </a:prstGeom>
        </p:spPr>
      </p:pic>
      <p:sp>
        <p:nvSpPr>
          <p:cNvPr id="3" name="Title 2"/>
          <p:cNvSpPr>
            <a:spLocks noGrp="1"/>
          </p:cNvSpPr>
          <p:nvPr>
            <p:ph type="title"/>
          </p:nvPr>
        </p:nvSpPr>
        <p:spPr/>
        <p:txBody>
          <a:bodyPr/>
          <a:lstStyle/>
          <a:p>
            <a:r>
              <a:rPr lang="en-US"/>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455"/>
            <a:ext cx="8229600" cy="4921885"/>
          </a:xfrm>
        </p:spPr>
        <p:txBody>
          <a:bodyPr>
            <a:normAutofit fontScale="57500" lnSpcReduction="20000"/>
          </a:bodyPr>
          <a:lstStyle/>
          <a:p>
            <a:pPr marL="109855" indent="0">
              <a:buNone/>
            </a:pPr>
            <a:r>
              <a:rPr lang="en-US">
                <a:latin typeface="Comic Sans MS" panose="030F0702030302020204" charset="0"/>
                <a:cs typeface="Comic Sans MS" panose="030F0702030302020204" charset="0"/>
              </a:rPr>
              <a:t>Phone Tracking and Remote Phone Access Applications are recently rising in Demand now-a days.</a:t>
            </a:r>
          </a:p>
          <a:p>
            <a:pPr marL="109855" indent="0">
              <a:buNone/>
            </a:pPr>
            <a:r>
              <a:rPr lang="en-US">
                <a:latin typeface="Comic Sans MS" panose="030F0702030302020204" charset="0"/>
                <a:cs typeface="Comic Sans MS" panose="030F0702030302020204" charset="0"/>
              </a:rPr>
              <a:t>It mainly focuses on the safety, security and tracking of Devices.</a:t>
            </a:r>
          </a:p>
          <a:p>
            <a:pPr marL="109855" indent="0">
              <a:buNone/>
            </a:pPr>
            <a:r>
              <a:rPr lang="en-US">
                <a:latin typeface="Comic Sans MS" panose="030F0702030302020204" charset="0"/>
                <a:cs typeface="Comic Sans MS" panose="030F0702030302020204" charset="0"/>
              </a:rPr>
              <a:t>During times of emergency, we can perform emergency operations remotely from the phone.</a:t>
            </a:r>
          </a:p>
          <a:p>
            <a:pPr marL="109855" indent="0">
              <a:buNone/>
            </a:pPr>
            <a:r>
              <a:rPr lang="en-US">
                <a:latin typeface="Comic Sans MS" panose="030F0702030302020204" charset="0"/>
                <a:cs typeface="Comic Sans MS" panose="030F0702030302020204" charset="0"/>
              </a:rPr>
              <a:t>This Application can be mainly used by Police Department for Tracking and other Investigation purposes.</a:t>
            </a:r>
          </a:p>
          <a:p>
            <a:pPr marL="109855" indent="0">
              <a:buNone/>
            </a:pPr>
            <a:r>
              <a:rPr lang="en-US">
                <a:latin typeface="Comic Sans MS" panose="030F0702030302020204" charset="0"/>
                <a:cs typeface="Comic Sans MS" panose="030F0702030302020204" charset="0"/>
              </a:rPr>
              <a:t>Such Applications can save an user’s huge loss of money and sensitive data if he/she gets back access to the Device Again.</a:t>
            </a:r>
          </a:p>
          <a:p>
            <a:pPr marL="109855" indent="0">
              <a:buNone/>
            </a:pPr>
            <a:r>
              <a:rPr lang="en-US">
                <a:latin typeface="Comic Sans MS" panose="030F0702030302020204" charset="0"/>
                <a:cs typeface="Comic Sans MS" panose="030F0702030302020204" charset="0"/>
              </a:rPr>
              <a:t>Even this app can be a good example for Monitoring system if you don’t have the Device in your nearby vicinity.</a:t>
            </a:r>
          </a:p>
          <a:p>
            <a:pPr marL="109855" indent="0">
              <a:buNone/>
            </a:pPr>
            <a:r>
              <a:rPr lang="en-US">
                <a:latin typeface="Comic Sans MS" panose="030F0702030302020204" charset="0"/>
                <a:cs typeface="Comic Sans MS" panose="030F0702030302020204" charset="0"/>
              </a:rPr>
              <a:t>This Application is basically a Minor Project made by 4 students under a project Guide from KIIT Deemed to be University, Bhubaneswar for the 6th Semester.</a:t>
            </a:r>
          </a:p>
          <a:p>
            <a:pPr marL="109855" indent="0">
              <a:buNone/>
            </a:pPr>
            <a:endParaRPr lang="en-US">
              <a:latin typeface="Comic Sans MS" panose="030F0702030302020204" charset="0"/>
              <a:cs typeface="Comic Sans MS" panose="030F0702030302020204" charset="0"/>
            </a:endParaRPr>
          </a:p>
          <a:p>
            <a:pPr marL="109855" indent="0">
              <a:buNone/>
            </a:pPr>
            <a:r>
              <a:rPr lang="en-US">
                <a:latin typeface="Comic Sans MS" panose="030F0702030302020204" charset="0"/>
                <a:cs typeface="Comic Sans MS" panose="030F0702030302020204" charset="0"/>
              </a:rPr>
              <a:t>Such Development of Applications are especially focussed on making Human Lifestyle more flexible, efficient and less Effort.</a:t>
            </a:r>
          </a:p>
          <a:p>
            <a:pPr marL="109855" indent="0">
              <a:buNone/>
            </a:pPr>
            <a:r>
              <a:rPr lang="en-US">
                <a:latin typeface="Comic Sans MS" panose="030F0702030302020204" charset="0"/>
                <a:cs typeface="Comic Sans MS" panose="030F0702030302020204" charset="0"/>
              </a:rPr>
              <a:t>We as Engineers always keeps up the priority to take on such Projects which emphasizes on Eradication of Daily Real Life Problems and thereby take a great step in improving the quality of Human Lifestyle.</a:t>
            </a:r>
          </a:p>
        </p:txBody>
      </p:sp>
      <p:sp>
        <p:nvSpPr>
          <p:cNvPr id="3" name="Title 2"/>
          <p:cNvSpPr>
            <a:spLocks noGrp="1"/>
          </p:cNvSpPr>
          <p:nvPr>
            <p:ph type="title"/>
          </p:nvPr>
        </p:nvSpPr>
        <p:spPr/>
        <p:txBody>
          <a:bodyPr/>
          <a:lstStyle/>
          <a:p>
            <a:r>
              <a:rPr lang="en-US"/>
              <a:t>               </a:t>
            </a:r>
            <a:r>
              <a:rPr lang="en-US" b="0" u="sng"/>
              <a:t>ABSTRACT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40768"/>
            <a:ext cx="8229600" cy="4882547"/>
          </a:xfrm>
        </p:spPr>
        <p:txBody>
          <a:bodyPr>
            <a:normAutofit fontScale="85000" lnSpcReduction="20000"/>
          </a:bodyPr>
          <a:lstStyle/>
          <a:p>
            <a:r>
              <a:rPr lang="en-US" dirty="0"/>
              <a:t>The inputs to the process include the user’s requirements and the project constraints. The requirements are to be successfully transformed into designs within the constraints. The constraints to adhere with are devices having a minimum version of software version and the availability of network over which messages can be sent and received.</a:t>
            </a:r>
          </a:p>
          <a:p>
            <a:pPr marL="109855" indent="0">
              <a:buNone/>
            </a:pPr>
            <a:endParaRPr lang="en-US" dirty="0"/>
          </a:p>
          <a:p>
            <a:r>
              <a:rPr lang="en-US" dirty="0"/>
              <a:t>In this project, the following types of requirements are to be fulfilled: </a:t>
            </a:r>
          </a:p>
          <a:p>
            <a:pPr marL="109855" indent="0">
              <a:buNone/>
            </a:pPr>
            <a:r>
              <a:rPr lang="en-US" dirty="0"/>
              <a:t>       User requirements – This includes extracting data 	from their device with the application installed, 	through another device remotely, and also 	making the device perform certain tasks. And the 	user always has to use a PIN to perform this 	action.</a:t>
            </a:r>
          </a:p>
        </p:txBody>
      </p:sp>
      <p:sp>
        <p:nvSpPr>
          <p:cNvPr id="3" name="Title 2"/>
          <p:cNvSpPr>
            <a:spLocks noGrp="1"/>
          </p:cNvSpPr>
          <p:nvPr>
            <p:ph type="title"/>
          </p:nvPr>
        </p:nvSpPr>
        <p:spPr>
          <a:xfrm>
            <a:off x="457200" y="274638"/>
            <a:ext cx="8229600" cy="922114"/>
          </a:xfrm>
        </p:spPr>
        <p:txBody>
          <a:bodyPr/>
          <a:lstStyle/>
          <a:p>
            <a:r>
              <a:rPr lang="en-IN" dirty="0"/>
              <a:t>Requirement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a:t>The type of data to be extracted are:</a:t>
            </a:r>
          </a:p>
          <a:p>
            <a:pPr marL="109855" indent="0">
              <a:buNone/>
            </a:pPr>
            <a:r>
              <a:rPr lang="en-US" dirty="0"/>
              <a:t>	o Contacts</a:t>
            </a:r>
          </a:p>
          <a:p>
            <a:pPr marL="109855" indent="0">
              <a:buNone/>
            </a:pPr>
            <a:r>
              <a:rPr lang="en-US" dirty="0"/>
              <a:t>	o Location</a:t>
            </a:r>
          </a:p>
          <a:p>
            <a:pPr marL="109855" indent="0">
              <a:buNone/>
            </a:pPr>
            <a:r>
              <a:rPr lang="en-US" dirty="0"/>
              <a:t>	o Device ID</a:t>
            </a:r>
          </a:p>
          <a:p>
            <a:pPr marL="109855" indent="0">
              <a:buNone/>
            </a:pPr>
            <a:endParaRPr lang="en-US" dirty="0"/>
          </a:p>
          <a:p>
            <a:r>
              <a:rPr lang="en-US" dirty="0"/>
              <a:t>The actions to be performed by the device after receiving PIN:</a:t>
            </a:r>
          </a:p>
          <a:p>
            <a:pPr marL="109855" indent="0">
              <a:buNone/>
            </a:pPr>
            <a:r>
              <a:rPr lang="en-US" dirty="0"/>
              <a:t>	o Set or change the PIN</a:t>
            </a:r>
          </a:p>
          <a:p>
            <a:pPr marL="109855" indent="0">
              <a:buNone/>
            </a:pPr>
            <a:r>
              <a:rPr lang="en-US" dirty="0"/>
              <a:t>	o Change sound profile to ring/vibrate</a:t>
            </a:r>
          </a:p>
          <a:p>
            <a:pPr marL="109855" indent="0">
              <a:buNone/>
            </a:pPr>
            <a:r>
              <a:rPr lang="en-US" dirty="0"/>
              <a:t>	o Lock screen</a:t>
            </a:r>
          </a:p>
          <a:p>
            <a:endParaRPr lang="en-US" dirty="0"/>
          </a:p>
          <a:p>
            <a:r>
              <a:rPr lang="en-US" dirty="0"/>
              <a:t> Operational requirements –</a:t>
            </a:r>
          </a:p>
          <a:p>
            <a:pPr marL="109855" indent="0">
              <a:buNone/>
            </a:pPr>
            <a:r>
              <a:rPr lang="en-US" dirty="0"/>
              <a:t>	o The device must be running at the least Android version 8.</a:t>
            </a:r>
          </a:p>
          <a:p>
            <a:pPr marL="109855" indent="0">
              <a:buNone/>
            </a:pPr>
            <a:r>
              <a:rPr lang="en-US" dirty="0"/>
              <a:t>	o Phone should be switched on and should be in a network</a:t>
            </a:r>
          </a:p>
          <a:p>
            <a:pPr marL="109855" indent="0">
              <a:buNone/>
            </a:pPr>
            <a:r>
              <a:rPr lang="en-US" dirty="0"/>
              <a:t>	   coverable area.</a:t>
            </a:r>
            <a:endParaRPr lang="en-IN" dirty="0"/>
          </a:p>
        </p:txBody>
      </p:sp>
      <p:sp>
        <p:nvSpPr>
          <p:cNvPr id="3" name="Title 2"/>
          <p:cNvSpPr>
            <a:spLocks noGrp="1"/>
          </p:cNvSpPr>
          <p:nvPr>
            <p:ph type="title"/>
          </p:nvPr>
        </p:nvSpPr>
        <p:spPr>
          <a:xfrm>
            <a:off x="457200" y="274638"/>
            <a:ext cx="8229600" cy="850106"/>
          </a:xfrm>
        </p:spPr>
        <p:txBody>
          <a:bodyPr/>
          <a:lstStyle/>
          <a:p>
            <a:r>
              <a:rPr lang="en-IN" dirty="0"/>
              <a:t>Requirement Analysis (cont.)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08720"/>
            <a:ext cx="8229600" cy="5328592"/>
          </a:xfrm>
        </p:spPr>
        <p:txBody>
          <a:bodyPr>
            <a:normAutofit fontScale="67500" lnSpcReduction="20000"/>
          </a:bodyPr>
          <a:lstStyle/>
          <a:p>
            <a:pPr marL="109855" indent="0">
              <a:buNone/>
            </a:pPr>
            <a:endParaRPr lang="en-US" sz="2900" dirty="0"/>
          </a:p>
          <a:p>
            <a:pPr marL="109855" indent="0">
              <a:buNone/>
            </a:pPr>
            <a:r>
              <a:rPr lang="en-US" sz="2900" dirty="0"/>
              <a:t>Access My Phone is a Device Tracking and Remote Device Controlling Android Application developed on Android Studio.</a:t>
            </a:r>
          </a:p>
          <a:p>
            <a:pPr marL="109855" indent="0">
              <a:buNone/>
            </a:pPr>
            <a:r>
              <a:rPr lang="en-US" sz="2900" dirty="0"/>
              <a:t>The Major Objectives of this Application is: -</a:t>
            </a:r>
          </a:p>
          <a:p>
            <a:pPr marL="109855" indent="0">
              <a:buNone/>
            </a:pPr>
            <a:endParaRPr lang="en-US" sz="2900" dirty="0"/>
          </a:p>
          <a:p>
            <a:r>
              <a:rPr lang="en-US" sz="2900" dirty="0"/>
              <a:t>1. It mainly focuses on helping an user to access his/her phone when it’s not in his/her nearby vicinity.</a:t>
            </a:r>
          </a:p>
          <a:p>
            <a:endParaRPr lang="en-US" sz="2900" dirty="0"/>
          </a:p>
          <a:p>
            <a:r>
              <a:rPr lang="en-US" sz="2900" dirty="0"/>
              <a:t>2. He/she can track the location of the phone and perform many other necessary operation(SOS) on his/her phone remotely from another Phone.</a:t>
            </a:r>
          </a:p>
          <a:p>
            <a:endParaRPr lang="en-US" sz="2900" dirty="0"/>
          </a:p>
          <a:p>
            <a:r>
              <a:rPr lang="en-US" sz="2900" dirty="0"/>
              <a:t>3. The App Solely focuses on Human Friendly Approach keeping in mind the level of Professionalism in using the Phone.</a:t>
            </a:r>
          </a:p>
          <a:p>
            <a:endParaRPr lang="en-US" sz="2900" dirty="0"/>
          </a:p>
          <a:p>
            <a:r>
              <a:rPr lang="en-US" sz="2900" dirty="0"/>
              <a:t>4. We have developed the Application on the principle of SMS or Text Message Service System and also no need of Internet.</a:t>
            </a:r>
          </a:p>
          <a:p>
            <a:endParaRPr lang="en-US" dirty="0"/>
          </a:p>
        </p:txBody>
      </p:sp>
      <p:sp>
        <p:nvSpPr>
          <p:cNvPr id="3" name="Title 2"/>
          <p:cNvSpPr>
            <a:spLocks noGrp="1"/>
          </p:cNvSpPr>
          <p:nvPr>
            <p:ph type="title"/>
          </p:nvPr>
        </p:nvSpPr>
        <p:spPr>
          <a:xfrm>
            <a:off x="457200" y="274638"/>
            <a:ext cx="8229600" cy="706090"/>
          </a:xfrm>
        </p:spPr>
        <p:txBody>
          <a:bodyPr>
            <a:normAutofit fontScale="90000"/>
          </a:bodyPr>
          <a:lstStyle/>
          <a:p>
            <a:r>
              <a:rPr lang="en-IN" dirty="0"/>
              <a:t>OBJECTIVE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08720"/>
            <a:ext cx="8229600" cy="5328592"/>
          </a:xfrm>
        </p:spPr>
        <p:txBody>
          <a:bodyPr>
            <a:normAutofit fontScale="62500" lnSpcReduction="20000"/>
          </a:bodyPr>
          <a:lstStyle/>
          <a:p>
            <a:r>
              <a:rPr lang="en-US" dirty="0"/>
              <a:t>Our Plan: -</a:t>
            </a:r>
          </a:p>
          <a:p>
            <a:pPr marL="109855" indent="0">
              <a:buNone/>
            </a:pPr>
            <a:r>
              <a:rPr lang="en-US" dirty="0"/>
              <a:t>     1. The Application will have an Encrypted PIN.</a:t>
            </a:r>
          </a:p>
          <a:p>
            <a:pPr marL="109855" indent="0">
              <a:buNone/>
            </a:pPr>
            <a:r>
              <a:rPr lang="en-US" dirty="0"/>
              <a:t>     2. If any user wants to access the phone from other phone, he/she will 	have to access the phone through PIN Encryption first.</a:t>
            </a:r>
          </a:p>
          <a:p>
            <a:pPr marL="109855" indent="0">
              <a:buNone/>
            </a:pPr>
            <a:r>
              <a:rPr lang="en-US" dirty="0"/>
              <a:t>     3. The App must have the Services Started in order to carry out the 	important tasks.</a:t>
            </a:r>
          </a:p>
          <a:p>
            <a:pPr marL="109855" indent="0">
              <a:buNone/>
            </a:pPr>
            <a:r>
              <a:rPr lang="en-US" dirty="0"/>
              <a:t>     4. The user can send SMS from the Other Phone to the Host Phone 	where the App is Installed.</a:t>
            </a:r>
          </a:p>
          <a:p>
            <a:pPr marL="109855" indent="0">
              <a:buNone/>
            </a:pPr>
            <a:r>
              <a:rPr lang="en-US" dirty="0"/>
              <a:t>     5. In the SMS, he/she will have to type simple </a:t>
            </a:r>
            <a:r>
              <a:rPr lang="en-US" dirty="0" err="1"/>
              <a:t>cammands</a:t>
            </a:r>
            <a:r>
              <a:rPr lang="en-US" dirty="0"/>
              <a:t> according to 	the requirements and 	send it to the Admin/ Host Phone.</a:t>
            </a:r>
          </a:p>
          <a:p>
            <a:pPr marL="109855" indent="0">
              <a:buNone/>
            </a:pPr>
            <a:r>
              <a:rPr lang="en-US" dirty="0"/>
              <a:t>     6. The Host Phone will verify the Pin and the service status.</a:t>
            </a:r>
          </a:p>
          <a:p>
            <a:pPr marL="109855" indent="0">
              <a:buNone/>
            </a:pPr>
            <a:r>
              <a:rPr lang="en-US" dirty="0"/>
              <a:t>     7. After Verifying those in Step 6, the App will verify the syntax of the 	command. If the commands are</a:t>
            </a:r>
          </a:p>
          <a:p>
            <a:pPr marL="109855" indent="0">
              <a:buNone/>
            </a:pPr>
            <a:r>
              <a:rPr lang="en-US" dirty="0"/>
              <a:t>     correct, the App will do the following operations: -</a:t>
            </a:r>
          </a:p>
          <a:p>
            <a:pPr lvl="1"/>
            <a:r>
              <a:rPr lang="en-US" sz="2600" dirty="0"/>
              <a:t>a. Sending the Device ID of the Phone.</a:t>
            </a:r>
          </a:p>
          <a:p>
            <a:pPr lvl="1"/>
            <a:r>
              <a:rPr lang="en-US" sz="2600" dirty="0"/>
              <a:t>b. Sending Contact Numbers(if </a:t>
            </a:r>
            <a:r>
              <a:rPr lang="en-US" sz="2600" dirty="0" err="1"/>
              <a:t>availble</a:t>
            </a:r>
            <a:r>
              <a:rPr lang="en-US" sz="2600" dirty="0"/>
              <a:t>) from the Host Phone to the Other Phone.</a:t>
            </a:r>
          </a:p>
          <a:p>
            <a:pPr lvl="1"/>
            <a:r>
              <a:rPr lang="en-US" sz="2600" dirty="0"/>
              <a:t>c. Random PIN Generation, Updating it and sending it to the host Phone or to a specified Number.</a:t>
            </a:r>
          </a:p>
          <a:p>
            <a:pPr lvl="1"/>
            <a:r>
              <a:rPr lang="en-US" sz="2600" dirty="0"/>
              <a:t>d. Changing Host Phone to Ring or Vibrate Mode.</a:t>
            </a:r>
          </a:p>
          <a:p>
            <a:pPr lvl="1"/>
            <a:r>
              <a:rPr lang="en-US" sz="2600" dirty="0"/>
              <a:t>e. Locking the Screen of the Phone</a:t>
            </a:r>
          </a:p>
          <a:p>
            <a:pPr lvl="1"/>
            <a:r>
              <a:rPr lang="en-US" sz="2600" dirty="0"/>
              <a:t>f. Send the Current GPS Coordinate of the Phone</a:t>
            </a:r>
            <a:endParaRPr lang="en-IN" sz="2600" dirty="0"/>
          </a:p>
          <a:p>
            <a:endParaRPr lang="en-IN" sz="2900" dirty="0"/>
          </a:p>
        </p:txBody>
      </p:sp>
      <p:sp>
        <p:nvSpPr>
          <p:cNvPr id="3" name="Title 2"/>
          <p:cNvSpPr>
            <a:spLocks noGrp="1"/>
          </p:cNvSpPr>
          <p:nvPr>
            <p:ph type="title"/>
          </p:nvPr>
        </p:nvSpPr>
        <p:spPr>
          <a:xfrm>
            <a:off x="457200" y="274638"/>
            <a:ext cx="8229600" cy="634082"/>
          </a:xfrm>
        </p:spPr>
        <p:txBody>
          <a:bodyPr>
            <a:normAutofit fontScale="90000"/>
          </a:bodyPr>
          <a:lstStyle/>
          <a:p>
            <a:r>
              <a:rPr lang="en-IN" dirty="0"/>
              <a:t>Objective (cont.)</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72</TotalTime>
  <Words>1555</Words>
  <Application>Microsoft Office PowerPoint</Application>
  <PresentationFormat>On-screen Show (4:3)</PresentationFormat>
  <Paragraphs>143</Paragraphs>
  <Slides>43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Bell MT</vt:lpstr>
      <vt:lpstr>Calibri</vt:lpstr>
      <vt:lpstr>Californian FB</vt:lpstr>
      <vt:lpstr>Comic Sans MS</vt:lpstr>
      <vt:lpstr>Lucida Sans Unicode</vt:lpstr>
      <vt:lpstr>Times New Roman</vt:lpstr>
      <vt:lpstr>Verdana</vt:lpstr>
      <vt:lpstr>Wingdings</vt:lpstr>
      <vt:lpstr>Wingdings 2</vt:lpstr>
      <vt:lpstr>Wingdings 3</vt:lpstr>
      <vt:lpstr>Concourse</vt:lpstr>
      <vt:lpstr>ACCESS MY PHONE</vt:lpstr>
      <vt:lpstr>INTRODUCTION</vt:lpstr>
      <vt:lpstr>INTRODUCTION (cont.)</vt:lpstr>
      <vt:lpstr>Tools Used in our Project: -</vt:lpstr>
      <vt:lpstr>               ABSTRACT</vt:lpstr>
      <vt:lpstr>Requirement Analysis</vt:lpstr>
      <vt:lpstr>Requirement Analysis (cont.)</vt:lpstr>
      <vt:lpstr>OBJECTIVE</vt:lpstr>
      <vt:lpstr>Objective (cont.)</vt:lpstr>
      <vt:lpstr>System Design</vt:lpstr>
      <vt:lpstr>Class Diagram</vt:lpstr>
      <vt:lpstr>Activity Diagram</vt:lpstr>
      <vt:lpstr>Sequence Diagram</vt:lpstr>
      <vt:lpstr>Data Flow Diagram</vt:lpstr>
      <vt:lpstr>            App. Interface</vt:lpstr>
      <vt:lpstr>SCREENSHOT OF THE CODE</vt:lpstr>
      <vt:lpstr>MainActivity</vt:lpstr>
      <vt:lpstr>continue...  </vt:lpstr>
      <vt:lpstr>continue... </vt:lpstr>
      <vt:lpstr> continue... </vt:lpstr>
      <vt:lpstr>  LOCATION INFO</vt:lpstr>
      <vt:lpstr>DEVICE ADMIN REQUEST</vt:lpstr>
      <vt:lpstr>READ MESSAGE</vt:lpstr>
      <vt:lpstr>  continue...</vt:lpstr>
      <vt:lpstr>continue...</vt:lpstr>
      <vt:lpstr>continue....</vt:lpstr>
      <vt:lpstr>continue...</vt:lpstr>
      <vt:lpstr>continue...</vt:lpstr>
      <vt:lpstr>continue...</vt:lpstr>
      <vt:lpstr>continue...</vt:lpstr>
      <vt:lpstr>How the App Works…</vt:lpstr>
      <vt:lpstr>Start/Stop App Service</vt:lpstr>
      <vt:lpstr>Getting device id</vt:lpstr>
      <vt:lpstr>Getting contact detail </vt:lpstr>
      <vt:lpstr>continue...</vt:lpstr>
      <vt:lpstr>Change device ring/vibrate mode </vt:lpstr>
      <vt:lpstr>Pin Change(New Random Pin sent to Host Phone </vt:lpstr>
      <vt:lpstr>Pin Change(Random Pin sent to Number)</vt:lpstr>
      <vt:lpstr>Lock Screen Remotely</vt:lpstr>
      <vt:lpstr>Getting Device Location </vt:lpstr>
      <vt:lpstr>Future Scope</vt:lpstr>
      <vt:lpstr>CONCLUSION</vt:lpstr>
      <vt:lpstr>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MY PHONE</dc:title>
  <dc:creator>1705280</dc:creator>
  <cp:lastModifiedBy>Dattatraya Deb</cp:lastModifiedBy>
  <cp:revision>28</cp:revision>
  <dcterms:created xsi:type="dcterms:W3CDTF">2020-06-07T16:54:00Z</dcterms:created>
  <dcterms:modified xsi:type="dcterms:W3CDTF">2024-08-14T19:11:22Z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1033-11.2.0.9396</vt:lpwstr>
  </property>
</Properties>
</file>